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9" r:id="rId3"/>
    <p:sldId id="300" r:id="rId4"/>
    <p:sldId id="301" r:id="rId5"/>
    <p:sldId id="302" r:id="rId6"/>
    <p:sldId id="303" r:id="rId7"/>
    <p:sldId id="305" r:id="rId8"/>
    <p:sldId id="306" r:id="rId9"/>
    <p:sldId id="307" r:id="rId10"/>
    <p:sldId id="304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27" r:id="rId23"/>
    <p:sldId id="319" r:id="rId24"/>
    <p:sldId id="320" r:id="rId25"/>
    <p:sldId id="328" r:id="rId26"/>
    <p:sldId id="329" r:id="rId27"/>
    <p:sldId id="321" r:id="rId28"/>
    <p:sldId id="326" r:id="rId29"/>
    <p:sldId id="322" r:id="rId30"/>
    <p:sldId id="324" r:id="rId31"/>
    <p:sldId id="325" r:id="rId32"/>
    <p:sldId id="33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" y="-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D2527B-072E-A20F-6957-7A25CA14E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92" y="317839"/>
            <a:ext cx="9021754" cy="6161197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endParaRPr lang="en-IN" sz="6000" dirty="0"/>
          </a:p>
          <a:p>
            <a:pPr algn="ctr"/>
            <a:r>
              <a:rPr lang="en-IN" sz="6000" dirty="0" smtClean="0">
                <a:solidFill>
                  <a:schemeClr val="accent4">
                    <a:lumMod val="75000"/>
                  </a:schemeClr>
                </a:solidFill>
              </a:rPr>
              <a:t>Chromatography </a:t>
            </a:r>
            <a:r>
              <a:rPr lang="en-IN" sz="6000" dirty="0">
                <a:solidFill>
                  <a:schemeClr val="accent4">
                    <a:lumMod val="75000"/>
                  </a:schemeClr>
                </a:solidFill>
              </a:rPr>
              <a:t>–iv</a:t>
            </a:r>
          </a:p>
          <a:p>
            <a:pPr algn="r"/>
            <a:r>
              <a:rPr lang="en-IN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T.Mounica</a:t>
            </a:r>
            <a:endParaRPr lang="en-IN" sz="2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IN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Dept</a:t>
            </a:r>
            <a:r>
              <a:rPr lang="en-IN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of </a:t>
            </a:r>
            <a:r>
              <a:rPr lang="en-IN" sz="2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pg</a:t>
            </a:r>
            <a:r>
              <a:rPr lang="en-IN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chemistry </a:t>
            </a:r>
            <a:endParaRPr lang="en-US" sz="2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78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F130397-50E7-1F09-8561-9D2EAB5D2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134" y="171145"/>
            <a:ext cx="10024171" cy="6430138"/>
          </a:xfrm>
        </p:spPr>
      </p:pic>
    </p:spTree>
    <p:extLst>
      <p:ext uri="{BB962C8B-B14F-4D97-AF65-F5344CB8AC3E}">
        <p14:creationId xmlns:p14="http://schemas.microsoft.com/office/powerpoint/2010/main" xmlns="" val="364713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895DF26-63F4-CC0C-F617-3A441F374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850" y="427861"/>
            <a:ext cx="9632984" cy="6112299"/>
          </a:xfrm>
        </p:spPr>
      </p:pic>
    </p:spTree>
    <p:extLst>
      <p:ext uri="{BB962C8B-B14F-4D97-AF65-F5344CB8AC3E}">
        <p14:creationId xmlns:p14="http://schemas.microsoft.com/office/powerpoint/2010/main" xmlns="" val="317886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34772EF-CF81-F98F-20D9-3494DF1D0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871" y="464535"/>
            <a:ext cx="9706331" cy="6075625"/>
          </a:xfrm>
        </p:spPr>
      </p:pic>
    </p:spTree>
    <p:extLst>
      <p:ext uri="{BB962C8B-B14F-4D97-AF65-F5344CB8AC3E}">
        <p14:creationId xmlns:p14="http://schemas.microsoft.com/office/powerpoint/2010/main" xmlns="" val="363382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1A45F86-9C1A-0536-7B5F-0C28B0FAF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257" y="464535"/>
            <a:ext cx="9999722" cy="6063401"/>
          </a:xfrm>
        </p:spPr>
      </p:pic>
    </p:spTree>
    <p:extLst>
      <p:ext uri="{BB962C8B-B14F-4D97-AF65-F5344CB8AC3E}">
        <p14:creationId xmlns:p14="http://schemas.microsoft.com/office/powerpoint/2010/main" xmlns="" val="189467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C75C8DE-D15B-9CF5-F691-4112B5ABE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524" y="476759"/>
            <a:ext cx="9021754" cy="6100075"/>
          </a:xfrm>
        </p:spPr>
      </p:pic>
    </p:spTree>
    <p:extLst>
      <p:ext uri="{BB962C8B-B14F-4D97-AF65-F5344CB8AC3E}">
        <p14:creationId xmlns:p14="http://schemas.microsoft.com/office/powerpoint/2010/main" xmlns="" val="168221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D4F064D-7FD5-15DF-DB37-44E59951D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726" y="464535"/>
            <a:ext cx="9535187" cy="6136748"/>
          </a:xfrm>
        </p:spPr>
      </p:pic>
    </p:spTree>
    <p:extLst>
      <p:ext uri="{BB962C8B-B14F-4D97-AF65-F5344CB8AC3E}">
        <p14:creationId xmlns:p14="http://schemas.microsoft.com/office/powerpoint/2010/main" xmlns="" val="297320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2CDC311-5643-8962-43A8-95F6D8D91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930" y="452310"/>
            <a:ext cx="9865252" cy="6075626"/>
          </a:xfrm>
        </p:spPr>
      </p:pic>
    </p:spTree>
    <p:extLst>
      <p:ext uri="{BB962C8B-B14F-4D97-AF65-F5344CB8AC3E}">
        <p14:creationId xmlns:p14="http://schemas.microsoft.com/office/powerpoint/2010/main" xmlns="" val="241549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8670C04-5C65-59FE-13FB-10BC7314A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076" y="525658"/>
            <a:ext cx="9743004" cy="5928930"/>
          </a:xfrm>
        </p:spPr>
      </p:pic>
    </p:spTree>
    <p:extLst>
      <p:ext uri="{BB962C8B-B14F-4D97-AF65-F5344CB8AC3E}">
        <p14:creationId xmlns:p14="http://schemas.microsoft.com/office/powerpoint/2010/main" xmlns="" val="264864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FB403F2-697F-73E0-00A3-1B3AA0A0F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033" y="220043"/>
            <a:ext cx="10060844" cy="6454588"/>
          </a:xfrm>
        </p:spPr>
      </p:pic>
    </p:spTree>
    <p:extLst>
      <p:ext uri="{BB962C8B-B14F-4D97-AF65-F5344CB8AC3E}">
        <p14:creationId xmlns:p14="http://schemas.microsoft.com/office/powerpoint/2010/main" xmlns="" val="143001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C8414BF-F0CA-9083-B3A6-414736EFB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299" y="366737"/>
            <a:ext cx="9877476" cy="6148973"/>
          </a:xfrm>
        </p:spPr>
      </p:pic>
    </p:spTree>
    <p:extLst>
      <p:ext uri="{BB962C8B-B14F-4D97-AF65-F5344CB8AC3E}">
        <p14:creationId xmlns:p14="http://schemas.microsoft.com/office/powerpoint/2010/main" xmlns="" val="108993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471E6E-829C-7DCA-35A3-F3449A3FD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027" y="250604"/>
            <a:ext cx="9905999" cy="635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>
                <a:solidFill>
                  <a:srgbClr val="FF0000"/>
                </a:solidFill>
              </a:rPr>
              <a:t>LIQUID - LIQUID PARTITION CHROMATOGRAPHY </a:t>
            </a:r>
          </a:p>
          <a:p>
            <a:pPr marL="0" indent="0">
              <a:buNone/>
            </a:pPr>
            <a:r>
              <a:rPr lang="en-IN" sz="2800" b="1" dirty="0">
                <a:solidFill>
                  <a:srgbClr val="7030A0"/>
                </a:solidFill>
              </a:rPr>
              <a:t>Principle:-</a:t>
            </a:r>
          </a:p>
          <a:p>
            <a:pPr marL="0" indent="0">
              <a:buNone/>
            </a:pPr>
            <a:r>
              <a:rPr lang="en-IN" sz="2800" b="1" dirty="0"/>
              <a:t>Mixture of components separated into individual components due to different partition properties of the components between two immiscible phases. In LLPC stationary phase is liquid coated on solid &amp; mobile phase is liquid.</a:t>
            </a:r>
          </a:p>
          <a:p>
            <a:pPr marL="0" indent="0">
              <a:buNone/>
            </a:pPr>
            <a:r>
              <a:rPr lang="en-IN" sz="2800" b="1" dirty="0">
                <a:solidFill>
                  <a:srgbClr val="7030A0"/>
                </a:solidFill>
              </a:rPr>
              <a:t>These are classified into two types</a:t>
            </a:r>
          </a:p>
          <a:p>
            <a:pPr marL="0" indent="0">
              <a:buNone/>
            </a:pPr>
            <a:r>
              <a:rPr lang="en-IN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Normal phase</a:t>
            </a:r>
          </a:p>
          <a:p>
            <a:pPr marL="0" indent="0">
              <a:buNone/>
            </a:pPr>
            <a:r>
              <a:rPr lang="en-IN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Reverse phase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490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29795-BB93-42C3-765C-64FBAC24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354" y="207818"/>
            <a:ext cx="9905998" cy="1039091"/>
          </a:xfrm>
        </p:spPr>
        <p:txBody>
          <a:bodyPr/>
          <a:lstStyle/>
          <a:p>
            <a:r>
              <a:rPr lang="en-IN" b="1" dirty="0">
                <a:solidFill>
                  <a:schemeClr val="accent4">
                    <a:lumMod val="75000"/>
                  </a:schemeClr>
                </a:solidFill>
              </a:rPr>
              <a:t>Sample injection port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C5E1E32-0091-FC96-8057-D1FFB10AA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032" y="1332480"/>
            <a:ext cx="10008320" cy="5195455"/>
          </a:xfrm>
        </p:spPr>
      </p:pic>
    </p:spTree>
    <p:extLst>
      <p:ext uri="{BB962C8B-B14F-4D97-AF65-F5344CB8AC3E}">
        <p14:creationId xmlns:p14="http://schemas.microsoft.com/office/powerpoint/2010/main" xmlns="" val="221379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37459-85F4-7EC9-0A87-69193A95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007" y="141759"/>
            <a:ext cx="9905998" cy="1478570"/>
          </a:xfrm>
        </p:spPr>
        <p:txBody>
          <a:bodyPr>
            <a:normAutofit/>
          </a:bodyPr>
          <a:lstStyle/>
          <a:p>
            <a:r>
              <a:rPr lang="en-IN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Google Sans"/>
              </a:rPr>
              <a:t>Guard columns are installed between the injector and the analytical column of a HPLC system, mainly to protect analytical columns. Guard columns are widely used as a cost effective for prolong HPLC column life. Exchangeable cartridge design and unchangeable packing design are offered.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DD8904B-B3B2-AF08-3151-AA335BDFF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7338" y="1491402"/>
            <a:ext cx="4816491" cy="5109882"/>
          </a:xfrm>
        </p:spPr>
      </p:pic>
    </p:spTree>
    <p:extLst>
      <p:ext uri="{BB962C8B-B14F-4D97-AF65-F5344CB8AC3E}">
        <p14:creationId xmlns:p14="http://schemas.microsoft.com/office/powerpoint/2010/main" xmlns="" val="280585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A9D505F-FDA9-8B22-D411-E54B18FAE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578" y="427860"/>
            <a:ext cx="5770010" cy="6271220"/>
          </a:xfrm>
        </p:spPr>
      </p:pic>
    </p:spTree>
    <p:extLst>
      <p:ext uri="{BB962C8B-B14F-4D97-AF65-F5344CB8AC3E}">
        <p14:creationId xmlns:p14="http://schemas.microsoft.com/office/powerpoint/2010/main" xmlns="" val="792233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BCB8868-4220-42BD-1819-D9DD455DF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807" y="366737"/>
            <a:ext cx="10024172" cy="6222321"/>
          </a:xfrm>
        </p:spPr>
      </p:pic>
    </p:spTree>
    <p:extLst>
      <p:ext uri="{BB962C8B-B14F-4D97-AF65-F5344CB8AC3E}">
        <p14:creationId xmlns:p14="http://schemas.microsoft.com/office/powerpoint/2010/main" xmlns="" val="1440040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E8CF2-9002-7576-8975-8B7D7F26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1144"/>
            <a:ext cx="9905998" cy="1356931"/>
          </a:xfrm>
        </p:spPr>
        <p:txBody>
          <a:bodyPr/>
          <a:lstStyle/>
          <a:p>
            <a:r>
              <a:rPr lang="en-IN" b="1" dirty="0" err="1">
                <a:solidFill>
                  <a:srgbClr val="FF0000"/>
                </a:solidFill>
              </a:rPr>
              <a:t>Uv</a:t>
            </a:r>
            <a:r>
              <a:rPr lang="en-IN" b="1" dirty="0">
                <a:solidFill>
                  <a:srgbClr val="FF0000"/>
                </a:solidFill>
              </a:rPr>
              <a:t> fluorescence detector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22CB37B-E2CB-DE4B-615B-FB9FC109E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271358"/>
            <a:ext cx="10325261" cy="5415498"/>
          </a:xfrm>
        </p:spPr>
      </p:pic>
    </p:spTree>
    <p:extLst>
      <p:ext uri="{BB962C8B-B14F-4D97-AF65-F5344CB8AC3E}">
        <p14:creationId xmlns:p14="http://schemas.microsoft.com/office/powerpoint/2010/main" xmlns="" val="63134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4A99007-E521-ADD1-3FA7-9CEA19025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215" y="476759"/>
            <a:ext cx="4406854" cy="5977829"/>
          </a:xfrm>
        </p:spPr>
      </p:pic>
    </p:spTree>
    <p:extLst>
      <p:ext uri="{BB962C8B-B14F-4D97-AF65-F5344CB8AC3E}">
        <p14:creationId xmlns:p14="http://schemas.microsoft.com/office/powerpoint/2010/main" xmlns="" val="238920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EF24BCF-44E9-E3F0-3AFF-55F5295B8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689" y="440085"/>
            <a:ext cx="9412941" cy="6112299"/>
          </a:xfrm>
        </p:spPr>
      </p:pic>
    </p:spTree>
    <p:extLst>
      <p:ext uri="{BB962C8B-B14F-4D97-AF65-F5344CB8AC3E}">
        <p14:creationId xmlns:p14="http://schemas.microsoft.com/office/powerpoint/2010/main" xmlns="" val="593545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4B402-D4C0-0E70-B6FD-7A15473F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288" y="1"/>
            <a:ext cx="1733856" cy="1283582"/>
          </a:xfrm>
        </p:spPr>
        <p:txBody>
          <a:bodyPr/>
          <a:lstStyle/>
          <a:p>
            <a:r>
              <a:rPr lang="en-IN" b="1" dirty="0" err="1">
                <a:solidFill>
                  <a:srgbClr val="002060"/>
                </a:solidFill>
              </a:rPr>
              <a:t>Lc-ms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49D386E-703B-E89C-CCAA-2B8224BE2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727" y="1075766"/>
            <a:ext cx="10134193" cy="5647764"/>
          </a:xfrm>
        </p:spPr>
      </p:pic>
    </p:spTree>
    <p:extLst>
      <p:ext uri="{BB962C8B-B14F-4D97-AF65-F5344CB8AC3E}">
        <p14:creationId xmlns:p14="http://schemas.microsoft.com/office/powerpoint/2010/main" xmlns="" val="2901116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65FC17-5948-6D36-5B55-671003167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604" y="378963"/>
            <a:ext cx="9791904" cy="61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292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66BCE6D-E092-4330-2735-16010D2C7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380" y="207817"/>
            <a:ext cx="9889700" cy="6466813"/>
          </a:xfrm>
        </p:spPr>
      </p:pic>
    </p:spTree>
    <p:extLst>
      <p:ext uri="{BB962C8B-B14F-4D97-AF65-F5344CB8AC3E}">
        <p14:creationId xmlns:p14="http://schemas.microsoft.com/office/powerpoint/2010/main" xmlns="" val="243051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C00FDAC-92E5-D9A2-F118-7C2D78937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257" y="366738"/>
            <a:ext cx="9950823" cy="6210096"/>
          </a:xfrm>
        </p:spPr>
      </p:pic>
    </p:spTree>
    <p:extLst>
      <p:ext uri="{BB962C8B-B14F-4D97-AF65-F5344CB8AC3E}">
        <p14:creationId xmlns:p14="http://schemas.microsoft.com/office/powerpoint/2010/main" xmlns="" val="1616245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FF25529-A5A1-B7EC-906F-0AE7B28A4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684" y="317840"/>
            <a:ext cx="10109744" cy="6258994"/>
          </a:xfrm>
        </p:spPr>
      </p:pic>
    </p:spTree>
    <p:extLst>
      <p:ext uri="{BB962C8B-B14F-4D97-AF65-F5344CB8AC3E}">
        <p14:creationId xmlns:p14="http://schemas.microsoft.com/office/powerpoint/2010/main" xmlns="" val="3594439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EAAAC-DA58-F2E8-8A3A-7007DC1B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095" y="220044"/>
            <a:ext cx="9409315" cy="979312"/>
          </a:xfrm>
        </p:spPr>
        <p:txBody>
          <a:bodyPr/>
          <a:lstStyle/>
          <a:p>
            <a:r>
              <a:rPr lang="en-IN" b="1" dirty="0">
                <a:solidFill>
                  <a:srgbClr val="7030A0"/>
                </a:solidFill>
              </a:rPr>
              <a:t>Electrical ionisation 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3800F6D-474F-1405-A6F8-69266FB59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379" y="1199356"/>
            <a:ext cx="10024171" cy="5438600"/>
          </a:xfrm>
        </p:spPr>
      </p:pic>
    </p:spTree>
    <p:extLst>
      <p:ext uri="{BB962C8B-B14F-4D97-AF65-F5344CB8AC3E}">
        <p14:creationId xmlns:p14="http://schemas.microsoft.com/office/powerpoint/2010/main" xmlns="" val="249357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F2EE8-ACC4-5139-CDF6-604B508D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053" y="611229"/>
            <a:ext cx="9629358" cy="5794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N" sz="96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IN" sz="9600" b="1" i="1" dirty="0">
                <a:solidFill>
                  <a:srgbClr val="C00000"/>
                </a:solidFill>
              </a:rPr>
              <a:t>THANK YOU </a:t>
            </a:r>
            <a:endParaRPr lang="en-US" sz="9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30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9889877-DE28-E25B-B2E8-F74FAF5C0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583" y="342289"/>
            <a:ext cx="9987497" cy="6283444"/>
          </a:xfrm>
        </p:spPr>
      </p:pic>
    </p:spTree>
    <p:extLst>
      <p:ext uri="{BB962C8B-B14F-4D97-AF65-F5344CB8AC3E}">
        <p14:creationId xmlns:p14="http://schemas.microsoft.com/office/powerpoint/2010/main" xmlns="" val="365145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CFCEB9A-19D1-89A2-A6CF-A0F78EF85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749" y="354513"/>
            <a:ext cx="9669657" cy="6197872"/>
          </a:xfrm>
        </p:spPr>
      </p:pic>
    </p:spTree>
    <p:extLst>
      <p:ext uri="{BB962C8B-B14F-4D97-AF65-F5344CB8AC3E}">
        <p14:creationId xmlns:p14="http://schemas.microsoft.com/office/powerpoint/2010/main" xmlns="" val="88163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D10D9F5-B9D7-CB4F-DDCB-0B484CD8A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626" y="391187"/>
            <a:ext cx="9718556" cy="6100075"/>
          </a:xfrm>
        </p:spPr>
      </p:pic>
    </p:spTree>
    <p:extLst>
      <p:ext uri="{BB962C8B-B14F-4D97-AF65-F5344CB8AC3E}">
        <p14:creationId xmlns:p14="http://schemas.microsoft.com/office/powerpoint/2010/main" xmlns="" val="7621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2C75B-98F0-7C3C-69BA-AE2E72DF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57" y="372850"/>
            <a:ext cx="9905998" cy="611230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3">
                    <a:lumMod val="75000"/>
                  </a:schemeClr>
                </a:solidFill>
              </a:rPr>
              <a:t>High performance liquid chromatography</a:t>
            </a:r>
            <a:r>
              <a:rPr lang="en-IN" sz="3200" b="1" dirty="0"/>
              <a:t/>
            </a:r>
            <a:br>
              <a:rPr lang="en-IN" sz="3200" b="1" dirty="0"/>
            </a:br>
            <a:r>
              <a:rPr lang="en-IN" sz="3200" b="1" dirty="0">
                <a:solidFill>
                  <a:schemeClr val="accent4">
                    <a:lumMod val="75000"/>
                  </a:schemeClr>
                </a:solidFill>
              </a:rPr>
              <a:t>principle:-</a:t>
            </a:r>
            <a:r>
              <a:rPr lang="en-IN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IN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IN" sz="3200" dirty="0">
                <a:solidFill>
                  <a:srgbClr val="FFC000"/>
                </a:solidFill>
              </a:rPr>
              <a:t>mixture of non volatile components separated into individual components basing on the different partition properties between two immiscible phases by applying high pressure to the mobile phase .</a:t>
            </a:r>
            <a:r>
              <a:rPr lang="en-IN" sz="3200" dirty="0"/>
              <a:t/>
            </a:r>
            <a:br>
              <a:rPr lang="en-IN" sz="3200" dirty="0"/>
            </a:br>
            <a:r>
              <a:rPr lang="en-IN" sz="3200" dirty="0"/>
              <a:t>Here,</a:t>
            </a:r>
            <a:br>
              <a:rPr lang="en-IN" sz="3200" dirty="0"/>
            </a:br>
            <a:r>
              <a:rPr lang="en-IN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Stationary phase – liquid coated on solid</a:t>
            </a:r>
            <a:br>
              <a:rPr lang="en-IN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IN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mobile phase – liquid 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8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BD6AF0B-FC55-F82A-5B4B-0E6AFC8B2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031" y="317840"/>
            <a:ext cx="9975273" cy="6222320"/>
          </a:xfrm>
        </p:spPr>
      </p:pic>
    </p:spTree>
    <p:extLst>
      <p:ext uri="{BB962C8B-B14F-4D97-AF65-F5344CB8AC3E}">
        <p14:creationId xmlns:p14="http://schemas.microsoft.com/office/powerpoint/2010/main" xmlns="" val="118386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C8515E5-012C-BF64-0D55-115173C91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749" y="244492"/>
            <a:ext cx="9632983" cy="6369016"/>
          </a:xfrm>
        </p:spPr>
      </p:pic>
    </p:spTree>
    <p:extLst>
      <p:ext uri="{BB962C8B-B14F-4D97-AF65-F5344CB8AC3E}">
        <p14:creationId xmlns:p14="http://schemas.microsoft.com/office/powerpoint/2010/main" xmlns="" val="895029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Custom</PresentationFormat>
  <Paragraphs>20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Circuit</vt:lpstr>
      <vt:lpstr>Slide 1</vt:lpstr>
      <vt:lpstr>Slide 2</vt:lpstr>
      <vt:lpstr>Slide 3</vt:lpstr>
      <vt:lpstr>Slide 4</vt:lpstr>
      <vt:lpstr>Slide 5</vt:lpstr>
      <vt:lpstr>Slide 6</vt:lpstr>
      <vt:lpstr>High performance liquid chromatography principle:-  mixture of non volatile components separated into individual components basing on the different partition properties between two immiscible phases by applying high pressure to the mobile phase . Here, Stationary phase – liquid coated on solid mobile phase – liquid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Sample injection port </vt:lpstr>
      <vt:lpstr>Guard columns are installed between the injector and the analytical column of a HPLC system, mainly to protect analytical columns. Guard columns are widely used as a cost effective for prolong HPLC column life. Exchangeable cartridge design and unchangeable packing design are offered.</vt:lpstr>
      <vt:lpstr>Slide 22</vt:lpstr>
      <vt:lpstr>Slide 23</vt:lpstr>
      <vt:lpstr>Uv fluorescence detector</vt:lpstr>
      <vt:lpstr>Slide 25</vt:lpstr>
      <vt:lpstr>Slide 26</vt:lpstr>
      <vt:lpstr>Lc-ms</vt:lpstr>
      <vt:lpstr>Slide 28</vt:lpstr>
      <vt:lpstr>Slide 29</vt:lpstr>
      <vt:lpstr>Slide 30</vt:lpstr>
      <vt:lpstr>Electrical ionisation 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DNR-ORGANIC</cp:lastModifiedBy>
  <cp:revision>21</cp:revision>
  <dcterms:created xsi:type="dcterms:W3CDTF">2023-03-16T14:21:58Z</dcterms:created>
  <dcterms:modified xsi:type="dcterms:W3CDTF">2024-06-15T12:54:32Z</dcterms:modified>
</cp:coreProperties>
</file>