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9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356615"/>
            <a:ext cx="9000744" cy="650138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1311" y="0"/>
            <a:ext cx="4742687" cy="60045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21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7005" y="1915109"/>
            <a:ext cx="6802120" cy="150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1311" y="0"/>
            <a:ext cx="4742687" cy="60045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21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11" y="0"/>
            <a:ext cx="4742687" cy="6004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491" y="556006"/>
            <a:ext cx="8853017" cy="1337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091" y="2103222"/>
            <a:ext cx="5521960" cy="407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37005" y="1915109"/>
            <a:ext cx="680212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ION EXCHANGE CHROMATOGRAPHY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0" y="3894201"/>
            <a:ext cx="3657600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T. </a:t>
            </a:r>
            <a:r>
              <a:rPr lang="en-US" sz="2800" b="1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Mounica</a:t>
            </a:r>
            <a:endParaRPr lang="en-US" sz="2800" b="1" spc="-9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Dept of PG Chemistry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DNR College,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Bhimavaram</a:t>
            </a:r>
            <a:r>
              <a:rPr lang="en-US" sz="2800" b="1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11" y="0"/>
              <a:ext cx="4742687" cy="6004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11" y="0"/>
              <a:ext cx="4742687" cy="6004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210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507" y="895857"/>
            <a:ext cx="3189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REQUIREMENT:-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507" y="1469872"/>
            <a:ext cx="8347075" cy="51308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600"/>
              </a:spcBef>
              <a:buSzPct val="90000"/>
              <a:buAutoNum type="arabicPeriod"/>
              <a:tabLst>
                <a:tab pos="204470" algn="l"/>
              </a:tabLst>
            </a:pP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Column</a:t>
            </a:r>
            <a:r>
              <a:rPr sz="2000" spc="-70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AEEE"/>
                </a:solidFill>
                <a:latin typeface="Times New Roman"/>
                <a:cs typeface="Times New Roman"/>
              </a:rPr>
              <a:t>:-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2000" dirty="0">
                <a:latin typeface="Times New Roman"/>
                <a:cs typeface="Times New Roman"/>
              </a:rPr>
              <a:t>glass,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stainless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steel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polymers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20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spcBef>
                <a:spcPts val="5"/>
              </a:spcBef>
              <a:buSzPct val="90000"/>
              <a:buAutoNum type="arabicPeriod" startAt="2"/>
              <a:tabLst>
                <a:tab pos="204470" algn="l"/>
              </a:tabLst>
            </a:pP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Packing</a:t>
            </a:r>
            <a:r>
              <a:rPr sz="2000" spc="-3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column</a:t>
            </a:r>
            <a:r>
              <a:rPr sz="2000" spc="-90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AEEE"/>
                </a:solidFill>
                <a:latin typeface="Times New Roman"/>
                <a:cs typeface="Times New Roman"/>
              </a:rPr>
              <a:t>:-</a:t>
            </a:r>
            <a:endParaRPr sz="2000">
              <a:latin typeface="Times New Roman"/>
              <a:cs typeface="Times New Roman"/>
            </a:endParaRPr>
          </a:p>
          <a:p>
            <a:pPr marL="287020" marR="34925" indent="-274320">
              <a:lnSpc>
                <a:spcPct val="100000"/>
              </a:lnSpc>
              <a:spcBef>
                <a:spcPts val="490"/>
              </a:spcBef>
            </a:pPr>
            <a:r>
              <a:rPr sz="2000" spc="-85" dirty="0">
                <a:latin typeface="Times New Roman"/>
                <a:cs typeface="Times New Roman"/>
              </a:rPr>
              <a:t>Wet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packing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method: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slurry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prepared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eluent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stationary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phase </a:t>
            </a:r>
            <a:r>
              <a:rPr sz="2000" dirty="0">
                <a:latin typeface="Times New Roman"/>
                <a:cs typeface="Times New Roman"/>
              </a:rPr>
              <a:t>powder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carefully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poured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column.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avoid </a:t>
            </a:r>
            <a:r>
              <a:rPr sz="2000" dirty="0">
                <a:latin typeface="Times New Roman"/>
                <a:cs typeface="Times New Roman"/>
              </a:rPr>
              <a:t>air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bubbles.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20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spcBef>
                <a:spcPts val="5"/>
              </a:spcBef>
              <a:buSzPct val="90000"/>
              <a:buAutoNum type="arabicPeriod" startAt="3"/>
              <a:tabLst>
                <a:tab pos="204470" algn="l"/>
              </a:tabLst>
            </a:pP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Application</a:t>
            </a:r>
            <a:r>
              <a:rPr sz="2000" spc="-4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the</a:t>
            </a:r>
            <a:r>
              <a:rPr sz="2000" spc="-80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EEE"/>
                </a:solidFill>
                <a:latin typeface="Times New Roman"/>
                <a:cs typeface="Times New Roman"/>
              </a:rPr>
              <a:t>sample:-</a:t>
            </a:r>
            <a:endParaRPr sz="2000">
              <a:latin typeface="Times New Roman"/>
              <a:cs typeface="Times New Roman"/>
            </a:endParaRPr>
          </a:p>
          <a:p>
            <a:pPr marL="287020" marR="241935" indent="-22606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packing,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top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stationary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phase,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syringe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or </a:t>
            </a:r>
            <a:r>
              <a:rPr sz="2000" spc="-10" dirty="0">
                <a:latin typeface="Times New Roman"/>
                <a:cs typeface="Times New Roman"/>
              </a:rPr>
              <a:t>pipette.</a:t>
            </a:r>
            <a:endParaRPr sz="2000">
              <a:latin typeface="Times New Roman"/>
              <a:cs typeface="Times New Roman"/>
            </a:endParaRPr>
          </a:p>
          <a:p>
            <a:pPr marL="287020" marR="62865" indent="101600">
              <a:lnSpc>
                <a:spcPct val="100000"/>
              </a:lnSpc>
              <a:spcBef>
                <a:spcPts val="505"/>
              </a:spcBef>
            </a:pP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layer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usually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topped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small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layer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cotton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glass </a:t>
            </a:r>
            <a:r>
              <a:rPr sz="2000" dirty="0">
                <a:latin typeface="Times New Roman"/>
                <a:cs typeface="Times New Roman"/>
              </a:rPr>
              <a:t>wool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protect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shape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organic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layer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velocity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newly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added eluent.</a:t>
            </a:r>
            <a:endParaRPr sz="2000">
              <a:latin typeface="Times New Roman"/>
              <a:cs typeface="Times New Roman"/>
            </a:endParaRPr>
          </a:p>
          <a:p>
            <a:pPr marL="7320280">
              <a:lnSpc>
                <a:spcPts val="1925"/>
              </a:lnSpc>
            </a:pPr>
            <a:r>
              <a:rPr sz="1800" spc="-10" dirty="0">
                <a:latin typeface="Times New Roman"/>
                <a:cs typeface="Times New Roman"/>
              </a:rPr>
              <a:t>Continue...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09" y="1137005"/>
            <a:ext cx="2292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900" dirty="0">
                <a:solidFill>
                  <a:srgbClr val="00AEEE"/>
                </a:solidFill>
                <a:latin typeface="Times New Roman"/>
                <a:cs typeface="Times New Roman"/>
              </a:rPr>
              <a:t>4.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Mobile</a:t>
            </a:r>
            <a:r>
              <a:rPr sz="2000" spc="-3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EEE"/>
                </a:solidFill>
                <a:latin typeface="Times New Roman"/>
                <a:cs typeface="Times New Roman"/>
              </a:rPr>
              <a:t>phase:-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Acids,</a:t>
            </a:r>
            <a:r>
              <a:rPr sz="20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alkalis,</a:t>
            </a:r>
            <a:r>
              <a:rPr sz="20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buffers.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709" y="2278735"/>
            <a:ext cx="7772400" cy="39719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600"/>
              </a:spcBef>
              <a:buSzPct val="90000"/>
              <a:buAutoNum type="arabicPeriod" startAt="5"/>
              <a:tabLst>
                <a:tab pos="204470" algn="l"/>
              </a:tabLst>
            </a:pPr>
            <a:r>
              <a:rPr sz="2000" spc="-10" dirty="0">
                <a:solidFill>
                  <a:srgbClr val="00AEEE"/>
                </a:solidFill>
                <a:latin typeface="Times New Roman"/>
                <a:cs typeface="Times New Roman"/>
              </a:rPr>
              <a:t>Stationary</a:t>
            </a:r>
            <a:r>
              <a:rPr sz="2000" spc="-40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EEE"/>
                </a:solidFill>
                <a:latin typeface="Times New Roman"/>
                <a:cs typeface="Times New Roman"/>
              </a:rPr>
              <a:t>phase:-</a:t>
            </a:r>
            <a:endParaRPr sz="2000">
              <a:latin typeface="Times New Roman"/>
              <a:cs typeface="Times New Roman"/>
            </a:endParaRPr>
          </a:p>
          <a:p>
            <a:pPr marL="287020" marR="5080" indent="-215265">
              <a:lnSpc>
                <a:spcPct val="100000"/>
              </a:lnSpc>
              <a:spcBef>
                <a:spcPts val="505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ionic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compound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consisting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cationic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(M+)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anionic </a:t>
            </a:r>
            <a:r>
              <a:rPr sz="2000" dirty="0">
                <a:latin typeface="Times New Roman"/>
                <a:cs typeface="Times New Roman"/>
              </a:rPr>
              <a:t>species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(B-</a:t>
            </a:r>
            <a:r>
              <a:rPr sz="2000" spc="-5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20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buSzPct val="90000"/>
              <a:buAutoNum type="arabicPeriod" startAt="6"/>
              <a:tabLst>
                <a:tab pos="204470" algn="l"/>
              </a:tabLst>
            </a:pPr>
            <a:r>
              <a:rPr sz="2000" spc="-10" dirty="0">
                <a:solidFill>
                  <a:srgbClr val="00AEEE"/>
                </a:solidFill>
                <a:latin typeface="Times New Roman"/>
                <a:cs typeface="Times New Roman"/>
              </a:rPr>
              <a:t>Elution:-</a:t>
            </a:r>
            <a:endParaRPr sz="2000">
              <a:latin typeface="Times New Roman"/>
              <a:cs typeface="Times New Roman"/>
            </a:endParaRPr>
          </a:p>
          <a:p>
            <a:pPr marL="287020" marR="248285" lvl="1" indent="-274320">
              <a:lnSpc>
                <a:spcPct val="100000"/>
              </a:lnSpc>
              <a:spcBef>
                <a:spcPts val="490"/>
              </a:spcBef>
              <a:buFont typeface="Wingdings"/>
              <a:buChar char=""/>
              <a:tabLst>
                <a:tab pos="287020" algn="l"/>
                <a:tab pos="350520" algn="l"/>
              </a:tabLst>
            </a:pPr>
            <a:r>
              <a:rPr sz="1700" dirty="0">
                <a:solidFill>
                  <a:srgbClr val="09D0D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Components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mixture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separate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move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down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column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at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different </a:t>
            </a:r>
            <a:r>
              <a:rPr sz="2000" dirty="0">
                <a:latin typeface="Times New Roman"/>
                <a:cs typeface="Times New Roman"/>
              </a:rPr>
              <a:t>rates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depending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upon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affinity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exchanger.</a:t>
            </a:r>
            <a:endParaRPr sz="2000">
              <a:latin typeface="Times New Roman"/>
              <a:cs typeface="Times New Roman"/>
            </a:endParaRPr>
          </a:p>
          <a:p>
            <a:pPr marL="345440" lvl="1" indent="-332740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34544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eluates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collected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10" dirty="0">
                <a:latin typeface="Times New Roman"/>
                <a:cs typeface="Times New Roman"/>
              </a:rPr>
              <a:t> different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stages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7.</a:t>
            </a:r>
            <a:r>
              <a:rPr sz="2000" spc="-12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Analysis</a:t>
            </a:r>
            <a:r>
              <a:rPr sz="2000" spc="-4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the</a:t>
            </a:r>
            <a:r>
              <a:rPr sz="2000" spc="-17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AEEE"/>
                </a:solidFill>
                <a:latin typeface="Times New Roman"/>
                <a:cs typeface="Times New Roman"/>
              </a:rPr>
              <a:t>eluate:-</a:t>
            </a:r>
            <a:endParaRPr sz="20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505"/>
              </a:spcBef>
            </a:pPr>
            <a:r>
              <a:rPr sz="2000" spc="-10" dirty="0">
                <a:latin typeface="Times New Roman"/>
                <a:cs typeface="Times New Roman"/>
              </a:rPr>
              <a:t>Spectrophotometric,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flame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photometry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polarographic,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conductometri.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52525"/>
            <a:chOff x="0" y="0"/>
            <a:chExt cx="9144000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494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" y="400811"/>
              <a:ext cx="8237220" cy="7513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116" y="361188"/>
              <a:ext cx="77724" cy="77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8388" y="295656"/>
              <a:ext cx="77724" cy="76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83702" y="314726"/>
              <a:ext cx="117475" cy="41275"/>
            </a:xfrm>
            <a:custGeom>
              <a:avLst/>
              <a:gdLst/>
              <a:ahLst/>
              <a:cxnLst/>
              <a:rect l="l" t="t" r="r" b="b"/>
              <a:pathLst>
                <a:path w="117475" h="41275">
                  <a:moveTo>
                    <a:pt x="0" y="41000"/>
                  </a:moveTo>
                  <a:lnTo>
                    <a:pt x="116972" y="41000"/>
                  </a:lnTo>
                  <a:lnTo>
                    <a:pt x="116972" y="0"/>
                  </a:lnTo>
                  <a:lnTo>
                    <a:pt x="0" y="0"/>
                  </a:lnTo>
                  <a:lnTo>
                    <a:pt x="0" y="41000"/>
                  </a:lnTo>
                  <a:close/>
                </a:path>
              </a:pathLst>
            </a:custGeom>
            <a:ln w="10668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0504" y="1360144"/>
            <a:ext cx="7908290" cy="5457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16230" indent="-303530">
              <a:lnSpc>
                <a:spcPct val="100000"/>
              </a:lnSpc>
              <a:spcBef>
                <a:spcPts val="254"/>
              </a:spcBef>
              <a:buAutoNum type="alphaUcPeriod"/>
              <a:tabLst>
                <a:tab pos="316230" algn="l"/>
              </a:tabLst>
            </a:pP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Ion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Exchange</a:t>
            </a:r>
            <a:r>
              <a:rPr sz="1700" spc="-18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Resin:</a:t>
            </a:r>
            <a:endParaRPr sz="1700">
              <a:latin typeface="Times New Roman"/>
              <a:cs typeface="Times New Roman"/>
            </a:endParaRPr>
          </a:p>
          <a:p>
            <a:pPr marL="287020" marR="13970" indent="45720">
              <a:lnSpc>
                <a:spcPts val="1800"/>
              </a:lnSpc>
              <a:spcBef>
                <a:spcPts val="415"/>
              </a:spcBef>
            </a:pP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swelling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factor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cross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linking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important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effective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separation.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cross </a:t>
            </a:r>
            <a:r>
              <a:rPr sz="1700" dirty="0">
                <a:latin typeface="Times New Roman"/>
                <a:cs typeface="Times New Roman"/>
              </a:rPr>
              <a:t>linking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controlled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its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affects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exchanger’s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capacity.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Swelling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helps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in </a:t>
            </a:r>
            <a:r>
              <a:rPr sz="1700" dirty="0">
                <a:latin typeface="Times New Roman"/>
                <a:cs typeface="Times New Roman"/>
              </a:rPr>
              <a:t>proper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exposure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0" dirty="0">
                <a:latin typeface="Times New Roman"/>
                <a:cs typeface="Times New Roman"/>
              </a:rPr>
              <a:t> charged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functional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groups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7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ions.</a:t>
            </a:r>
            <a:endParaRPr sz="1700">
              <a:latin typeface="Times New Roman"/>
              <a:cs typeface="Times New Roman"/>
            </a:endParaRPr>
          </a:p>
          <a:p>
            <a:pPr marL="1094105">
              <a:lnSpc>
                <a:spcPct val="100000"/>
              </a:lnSpc>
              <a:spcBef>
                <a:spcPts val="185"/>
              </a:spcBef>
            </a:pPr>
            <a:r>
              <a:rPr sz="1700" dirty="0">
                <a:latin typeface="Times New Roman"/>
                <a:cs typeface="Times New Roman"/>
              </a:rPr>
              <a:t>swells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less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→</a:t>
            </a:r>
            <a:r>
              <a:rPr sz="1700" spc="-10" dirty="0">
                <a:latin typeface="Times New Roman"/>
                <a:cs typeface="Times New Roman"/>
              </a:rPr>
              <a:t> separation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ions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different </a:t>
            </a:r>
            <a:r>
              <a:rPr sz="1700" dirty="0">
                <a:latin typeface="Times New Roman"/>
                <a:cs typeface="Times New Roman"/>
              </a:rPr>
              <a:t>sizes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difficult.</a:t>
            </a:r>
            <a:endParaRPr sz="1700">
              <a:latin typeface="Times New Roman"/>
              <a:cs typeface="Times New Roman"/>
            </a:endParaRPr>
          </a:p>
          <a:p>
            <a:pPr marL="317500" indent="-252095">
              <a:lnSpc>
                <a:spcPct val="100000"/>
              </a:lnSpc>
              <a:spcBef>
                <a:spcPts val="204"/>
              </a:spcBef>
              <a:buAutoNum type="alphaUcPeriod" startAt="2"/>
              <a:tabLst>
                <a:tab pos="317500" algn="l"/>
              </a:tabLst>
            </a:pP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Nature</a:t>
            </a:r>
            <a:r>
              <a:rPr sz="1700" spc="-4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of</a:t>
            </a:r>
            <a:r>
              <a:rPr sz="1700" spc="-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exchanging</a:t>
            </a:r>
            <a:r>
              <a:rPr sz="1700" spc="-10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ions:</a:t>
            </a:r>
            <a:endParaRPr sz="1700">
              <a:latin typeface="Times New Roman"/>
              <a:cs typeface="Times New Roman"/>
            </a:endParaRPr>
          </a:p>
          <a:p>
            <a:pPr marL="822325" lvl="1" indent="-165100">
              <a:lnSpc>
                <a:spcPct val="100000"/>
              </a:lnSpc>
              <a:spcBef>
                <a:spcPts val="35"/>
              </a:spcBef>
              <a:buSzPct val="94117"/>
              <a:buAutoNum type="arabicPeriod"/>
              <a:tabLst>
                <a:tab pos="822325" algn="l"/>
              </a:tabLst>
            </a:pPr>
            <a:r>
              <a:rPr sz="1700" dirty="0">
                <a:latin typeface="Times New Roman"/>
                <a:cs typeface="Times New Roman"/>
              </a:rPr>
              <a:t>valency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ions.</a:t>
            </a:r>
            <a:endParaRPr sz="1700">
              <a:latin typeface="Times New Roman"/>
              <a:cs typeface="Times New Roman"/>
            </a:endParaRPr>
          </a:p>
          <a:p>
            <a:pPr marL="824230" lvl="1" indent="-165100">
              <a:lnSpc>
                <a:spcPct val="100000"/>
              </a:lnSpc>
              <a:spcBef>
                <a:spcPts val="204"/>
              </a:spcBef>
              <a:buSzPct val="94117"/>
              <a:buAutoNum type="arabicPeriod"/>
              <a:tabLst>
                <a:tab pos="824230" algn="l"/>
              </a:tabLst>
            </a:pPr>
            <a:r>
              <a:rPr sz="1700" dirty="0">
                <a:latin typeface="Times New Roman"/>
                <a:cs typeface="Times New Roman"/>
              </a:rPr>
              <a:t>Size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ions</a:t>
            </a:r>
            <a:endParaRPr sz="1700">
              <a:latin typeface="Times New Roman"/>
              <a:cs typeface="Times New Roman"/>
            </a:endParaRPr>
          </a:p>
          <a:p>
            <a:pPr marL="824230" lvl="1" indent="-165100">
              <a:lnSpc>
                <a:spcPct val="100000"/>
              </a:lnSpc>
              <a:spcBef>
                <a:spcPts val="204"/>
              </a:spcBef>
              <a:buSzPct val="94117"/>
              <a:buAutoNum type="arabicPeriod"/>
              <a:tabLst>
                <a:tab pos="824230" algn="l"/>
              </a:tabLst>
            </a:pPr>
            <a:r>
              <a:rPr sz="1700" spc="-10" dirty="0">
                <a:latin typeface="Times New Roman"/>
                <a:cs typeface="Times New Roman"/>
              </a:rPr>
              <a:t>Polarizability</a:t>
            </a:r>
            <a:endParaRPr sz="1700">
              <a:latin typeface="Times New Roman"/>
              <a:cs typeface="Times New Roman"/>
            </a:endParaRPr>
          </a:p>
          <a:p>
            <a:pPr marL="824230" lvl="1" indent="-165100">
              <a:lnSpc>
                <a:spcPct val="100000"/>
              </a:lnSpc>
              <a:spcBef>
                <a:spcPts val="204"/>
              </a:spcBef>
              <a:buSzPct val="94117"/>
              <a:buAutoNum type="arabicPeriod"/>
              <a:tabLst>
                <a:tab pos="824230" algn="l"/>
              </a:tabLst>
            </a:pPr>
            <a:r>
              <a:rPr sz="1700" dirty="0">
                <a:latin typeface="Times New Roman"/>
                <a:cs typeface="Times New Roman"/>
              </a:rPr>
              <a:t>Concentration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solution.</a:t>
            </a:r>
            <a:endParaRPr sz="1700">
              <a:latin typeface="Times New Roman"/>
              <a:cs typeface="Times New Roman"/>
            </a:endParaRPr>
          </a:p>
          <a:p>
            <a:pPr marL="824230" lvl="1" indent="-165100">
              <a:lnSpc>
                <a:spcPct val="100000"/>
              </a:lnSpc>
              <a:spcBef>
                <a:spcPts val="204"/>
              </a:spcBef>
              <a:buSzPct val="94117"/>
              <a:buAutoNum type="arabicPeriod"/>
              <a:tabLst>
                <a:tab pos="824230" algn="l"/>
              </a:tabLst>
            </a:pPr>
            <a:r>
              <a:rPr sz="1700" dirty="0">
                <a:latin typeface="Times New Roman"/>
                <a:cs typeface="Times New Roman"/>
              </a:rPr>
              <a:t>Concentration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&amp;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charge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ions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C</a:t>
            </a:r>
            <a:r>
              <a:rPr sz="1700" spc="-1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.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pH</a:t>
            </a:r>
            <a:r>
              <a:rPr sz="1700" spc="-2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of</a:t>
            </a:r>
            <a:r>
              <a:rPr sz="1700" spc="-2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mobile</a:t>
            </a:r>
            <a:r>
              <a:rPr sz="1700" spc="-6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phase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D</a:t>
            </a:r>
            <a:r>
              <a:rPr sz="1700" spc="-2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.</a:t>
            </a:r>
            <a:r>
              <a:rPr sz="1700" spc="-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Ionic</a:t>
            </a:r>
            <a:r>
              <a:rPr sz="1700" spc="-7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strength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E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.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Mobile</a:t>
            </a:r>
            <a:r>
              <a:rPr sz="1700" spc="-4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phase</a:t>
            </a:r>
            <a:r>
              <a:rPr sz="1700" spc="-9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modifiers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F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.</a:t>
            </a:r>
            <a:r>
              <a:rPr sz="1700" spc="-8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Temperature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7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1839"/>
              </a:lnSpc>
              <a:spcBef>
                <a:spcPts val="5"/>
              </a:spcBef>
            </a:pPr>
            <a:r>
              <a:rPr sz="1700" dirty="0">
                <a:solidFill>
                  <a:srgbClr val="92D050"/>
                </a:solidFill>
                <a:latin typeface="Times New Roman"/>
                <a:cs typeface="Times New Roman"/>
              </a:rPr>
              <a:t>G.</a:t>
            </a:r>
            <a:r>
              <a:rPr sz="1700" spc="-4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92D050"/>
                </a:solidFill>
                <a:latin typeface="Times New Roman"/>
                <a:cs typeface="Times New Roman"/>
              </a:rPr>
              <a:t>Buffer:</a:t>
            </a:r>
            <a:r>
              <a:rPr sz="1700" spc="-9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pH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buffer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impart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same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charge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sample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ions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</a:t>
            </a:r>
            <a:r>
              <a:rPr sz="1700" spc="-114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present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Column.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Anionic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Chromatography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should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carried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out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with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cationic buffers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vice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versa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because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buffer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ion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indulge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ion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exchange,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which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will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of </a:t>
            </a:r>
            <a:r>
              <a:rPr sz="1700" dirty="0">
                <a:latin typeface="Times New Roman"/>
                <a:cs typeface="Times New Roman"/>
              </a:rPr>
              <a:t>no</a:t>
            </a:r>
            <a:r>
              <a:rPr sz="1700" spc="-20" dirty="0">
                <a:latin typeface="Times New Roman"/>
                <a:cs typeface="Times New Roman"/>
              </a:rPr>
              <a:t> use.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0385" rIns="0" bIns="0" rtlCol="0">
            <a:spAutoFit/>
          </a:bodyPr>
          <a:lstStyle/>
          <a:p>
            <a:pPr marL="939165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imes New Roman"/>
                <a:cs typeface="Times New Roman"/>
              </a:rPr>
              <a:t>ION</a:t>
            </a:r>
            <a:r>
              <a:rPr sz="2900" spc="-14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EXCHANGERS:-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982" y="2202560"/>
            <a:ext cx="7173595" cy="85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classes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exchangers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Resins</a:t>
            </a:r>
            <a:r>
              <a:rPr sz="1800" dirty="0">
                <a:latin typeface="Times New Roman"/>
                <a:cs typeface="Times New Roman"/>
              </a:rPr>
              <a:t>:-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exchange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resins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separation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small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molecules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9746" y="3605021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proteins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790" y="3605021"/>
            <a:ext cx="747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980" algn="l"/>
              </a:tabLst>
            </a:pPr>
            <a:r>
              <a:rPr sz="1800" spc="-25" dirty="0">
                <a:latin typeface="Times New Roman"/>
                <a:cs typeface="Times New Roman"/>
              </a:rPr>
              <a:t>2.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Gels</a:t>
            </a:r>
            <a:r>
              <a:rPr sz="1800" dirty="0">
                <a:latin typeface="Times New Roman"/>
                <a:cs typeface="Times New Roman"/>
              </a:rPr>
              <a:t>:-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exchange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gels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separation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large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molecules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like</a:t>
            </a:r>
            <a:endParaRPr sz="1800">
              <a:latin typeface="Times New Roman"/>
              <a:cs typeface="Times New Roman"/>
            </a:endParaRPr>
          </a:p>
          <a:p>
            <a:pPr marL="3479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,nucleic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acids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982" y="4725416"/>
            <a:ext cx="83546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3.</a:t>
            </a:r>
            <a:r>
              <a:rPr sz="1800" spc="185" dirty="0"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Inorganic</a:t>
            </a:r>
            <a:r>
              <a:rPr sz="1800" spc="35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exchangers</a:t>
            </a:r>
            <a:r>
              <a:rPr sz="1800" dirty="0">
                <a:latin typeface="Times New Roman"/>
                <a:cs typeface="Times New Roman"/>
              </a:rPr>
              <a:t>:-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Separations</a:t>
            </a:r>
            <a:r>
              <a:rPr sz="1800" spc="3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involving</a:t>
            </a:r>
            <a:r>
              <a:rPr sz="1800" spc="3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harsh</a:t>
            </a:r>
            <a:r>
              <a:rPr sz="1800" spc="3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chemical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conditions(high </a:t>
            </a:r>
            <a:r>
              <a:rPr sz="1800" dirty="0">
                <a:latin typeface="Times New Roman"/>
                <a:cs typeface="Times New Roman"/>
              </a:rPr>
              <a:t>temperature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high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radiation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levels,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strongly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basic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solutions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powerful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oxidizing </a:t>
            </a:r>
            <a:r>
              <a:rPr sz="1800" dirty="0">
                <a:latin typeface="Times New Roman"/>
                <a:cs typeface="Times New Roman"/>
              </a:rPr>
              <a:t>agents)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employ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inorganic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exchangers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079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CLASSIFICATION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ION EXCHANGE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RESINS:-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973325"/>
            <a:ext cx="7988934" cy="4220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Times New Roman"/>
                <a:cs typeface="Times New Roman"/>
              </a:rPr>
              <a:t>According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chemical </a:t>
            </a:r>
            <a:r>
              <a:rPr sz="1900" dirty="0">
                <a:latin typeface="Times New Roman"/>
                <a:cs typeface="Times New Roman"/>
              </a:rPr>
              <a:t>nature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they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classified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as-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900">
              <a:latin typeface="Times New Roman"/>
              <a:cs typeface="Times New Roman"/>
            </a:endParaRPr>
          </a:p>
          <a:p>
            <a:pPr marL="347345" indent="-334645">
              <a:lnSpc>
                <a:spcPct val="100000"/>
              </a:lnSpc>
              <a:buClr>
                <a:srgbClr val="09D0D9"/>
              </a:buClr>
              <a:buSzPct val="94736"/>
              <a:buFont typeface="Wingdings"/>
              <a:buChar char=""/>
              <a:tabLst>
                <a:tab pos="347345" algn="l"/>
              </a:tabLst>
            </a:pP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Strongly</a:t>
            </a:r>
            <a:r>
              <a:rPr sz="19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acidic</a:t>
            </a:r>
            <a:r>
              <a:rPr sz="19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cation</a:t>
            </a:r>
            <a:r>
              <a:rPr sz="19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Times New Roman"/>
                <a:cs typeface="Times New Roman"/>
              </a:rPr>
              <a:t>exchanger:-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900" spc="-10" dirty="0">
                <a:latin typeface="Times New Roman"/>
                <a:cs typeface="Times New Roman"/>
              </a:rPr>
              <a:t>sulphonic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acid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groups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attached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styrene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divinyl-</a:t>
            </a:r>
            <a:r>
              <a:rPr sz="1900" dirty="0">
                <a:latin typeface="Times New Roman"/>
                <a:cs typeface="Times New Roman"/>
              </a:rPr>
              <a:t>benzene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copolymer.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9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9D0D9"/>
              </a:buClr>
              <a:buSzPct val="94736"/>
              <a:buFont typeface="Wingdings"/>
              <a:buChar char=""/>
              <a:tabLst>
                <a:tab pos="287020" algn="l"/>
              </a:tabLst>
            </a:pPr>
            <a:r>
              <a:rPr sz="1900" spc="-50" dirty="0">
                <a:solidFill>
                  <a:srgbClr val="FF0000"/>
                </a:solidFill>
                <a:latin typeface="Times New Roman"/>
                <a:cs typeface="Times New Roman"/>
              </a:rPr>
              <a:t>Weakly</a:t>
            </a:r>
            <a:r>
              <a:rPr sz="19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acidic</a:t>
            </a:r>
            <a:r>
              <a:rPr sz="19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cation</a:t>
            </a:r>
            <a:r>
              <a:rPr sz="19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Times New Roman"/>
                <a:cs typeface="Times New Roman"/>
              </a:rPr>
              <a:t>exchanger:-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900" spc="-10" dirty="0">
                <a:latin typeface="Times New Roman"/>
                <a:cs typeface="Times New Roman"/>
              </a:rPr>
              <a:t>carboxylic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acid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groups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attached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acrylic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divinyl-</a:t>
            </a:r>
            <a:r>
              <a:rPr sz="1900" dirty="0">
                <a:latin typeface="Times New Roman"/>
                <a:cs typeface="Times New Roman"/>
              </a:rPr>
              <a:t>benzene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co-</a:t>
            </a:r>
            <a:r>
              <a:rPr sz="1900" spc="-10" dirty="0">
                <a:latin typeface="Times New Roman"/>
                <a:cs typeface="Times New Roman"/>
              </a:rPr>
              <a:t>polymer.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9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9D0D9"/>
              </a:buClr>
              <a:buSzPct val="94736"/>
              <a:buFont typeface="Wingdings"/>
              <a:buChar char=""/>
              <a:tabLst>
                <a:tab pos="287020" algn="l"/>
              </a:tabLst>
            </a:pP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Strongly</a:t>
            </a:r>
            <a:r>
              <a:rPr sz="19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basic</a:t>
            </a:r>
            <a:r>
              <a:rPr sz="19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anion</a:t>
            </a:r>
            <a:r>
              <a:rPr sz="19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Times New Roman"/>
                <a:cs typeface="Times New Roman"/>
              </a:rPr>
              <a:t>exchanger:-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900" dirty="0">
                <a:latin typeface="Times New Roman"/>
                <a:cs typeface="Times New Roman"/>
              </a:rPr>
              <a:t>quaternary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ammonium </a:t>
            </a:r>
            <a:r>
              <a:rPr sz="1900" dirty="0">
                <a:latin typeface="Times New Roman"/>
                <a:cs typeface="Times New Roman"/>
              </a:rPr>
              <a:t>groups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attached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styrene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divinyl-</a:t>
            </a:r>
            <a:r>
              <a:rPr sz="1900" dirty="0">
                <a:latin typeface="Times New Roman"/>
                <a:cs typeface="Times New Roman"/>
              </a:rPr>
              <a:t>benzene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co-</a:t>
            </a:r>
            <a:r>
              <a:rPr sz="1900" spc="-10" dirty="0">
                <a:latin typeface="Times New Roman"/>
                <a:cs typeface="Times New Roman"/>
              </a:rPr>
              <a:t>polymer.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9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9D0D9"/>
              </a:buClr>
              <a:buSzPct val="94736"/>
              <a:buFont typeface="Wingdings"/>
              <a:buChar char=""/>
              <a:tabLst>
                <a:tab pos="287020" algn="l"/>
              </a:tabLst>
            </a:pPr>
            <a:r>
              <a:rPr sz="1900" spc="-50" dirty="0">
                <a:solidFill>
                  <a:srgbClr val="FF0000"/>
                </a:solidFill>
                <a:latin typeface="Times New Roman"/>
                <a:cs typeface="Times New Roman"/>
              </a:rPr>
              <a:t>Weakly</a:t>
            </a:r>
            <a:r>
              <a:rPr sz="19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basic</a:t>
            </a:r>
            <a:r>
              <a:rPr sz="1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anion</a:t>
            </a:r>
            <a:r>
              <a:rPr sz="19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Times New Roman"/>
                <a:cs typeface="Times New Roman"/>
              </a:rPr>
              <a:t>exchanger:-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900" dirty="0">
                <a:latin typeface="Times New Roman"/>
                <a:cs typeface="Times New Roman"/>
              </a:rPr>
              <a:t>poly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alkyl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amine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groups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attached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styrene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divinyl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benzene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co-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polymer.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1793" rIns="0" bIns="0" rtlCol="0">
            <a:spAutoFit/>
          </a:bodyPr>
          <a:lstStyle/>
          <a:p>
            <a:pPr marL="55245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Times New Roman"/>
                <a:cs typeface="Times New Roman"/>
              </a:rPr>
              <a:t>ACCORDING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TO</a:t>
            </a:r>
            <a:r>
              <a:rPr sz="2900" spc="-9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THE</a:t>
            </a:r>
            <a:r>
              <a:rPr sz="2900" spc="-18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SOURCE:-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291" y="2538831"/>
            <a:ext cx="4838700" cy="22066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1155" indent="-338455">
              <a:lnSpc>
                <a:spcPct val="100000"/>
              </a:lnSpc>
              <a:spcBef>
                <a:spcPts val="32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351155" algn="l"/>
              </a:tabLst>
            </a:pP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Natural</a:t>
            </a:r>
            <a:r>
              <a:rPr sz="2000" spc="-30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resins</a:t>
            </a:r>
            <a:r>
              <a:rPr sz="2000" spc="-9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82065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Times New Roman"/>
                <a:cs typeface="Times New Roman"/>
              </a:rPr>
              <a:t>Cation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Zeolytes,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Clay</a:t>
            </a:r>
            <a:endParaRPr sz="2000">
              <a:latin typeface="Times New Roman"/>
              <a:cs typeface="Times New Roman"/>
            </a:endParaRPr>
          </a:p>
          <a:p>
            <a:pPr marL="126873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Anion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Dolomite</a:t>
            </a:r>
            <a:endParaRPr sz="2000">
              <a:latin typeface="Times New Roman"/>
              <a:cs typeface="Times New Roman"/>
            </a:endParaRPr>
          </a:p>
          <a:p>
            <a:pPr marL="351155" indent="-338455">
              <a:lnSpc>
                <a:spcPct val="100000"/>
              </a:lnSpc>
              <a:spcBef>
                <a:spcPts val="75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351155" algn="l"/>
              </a:tabLst>
            </a:pP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Synthetic</a:t>
            </a:r>
            <a:r>
              <a:rPr sz="2000" spc="-5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resins:</a:t>
            </a:r>
            <a:r>
              <a:rPr sz="2000" spc="-5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Inorganic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Organic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resins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0"/>
              </a:spcBef>
              <a:buClr>
                <a:srgbClr val="09D0D9"/>
              </a:buClr>
              <a:buFont typeface="Wingdings"/>
              <a:buChar char=""/>
            </a:pPr>
            <a:endParaRPr sz="2000">
              <a:latin typeface="Times New Roman"/>
              <a:cs typeface="Times New Roman"/>
            </a:endParaRPr>
          </a:p>
          <a:p>
            <a:pPr marL="351155" indent="-338455">
              <a:lnSpc>
                <a:spcPct val="100000"/>
              </a:lnSpc>
              <a:buClr>
                <a:srgbClr val="09D0D9"/>
              </a:buClr>
              <a:buSzPct val="95000"/>
              <a:buFont typeface="Wingdings"/>
              <a:buChar char=""/>
              <a:tabLst>
                <a:tab pos="351155" algn="l"/>
              </a:tabLst>
            </a:pP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Organic</a:t>
            </a:r>
            <a:r>
              <a:rPr sz="2000" spc="-90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EEE"/>
                </a:solidFill>
                <a:latin typeface="Times New Roman"/>
                <a:cs typeface="Times New Roman"/>
              </a:rPr>
              <a:t>resins</a:t>
            </a:r>
            <a:r>
              <a:rPr sz="2000" dirty="0">
                <a:latin typeface="Times New Roman"/>
                <a:cs typeface="Times New Roman"/>
              </a:rPr>
              <a:t>:-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polymeric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resin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matrix.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210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900" y="1272539"/>
            <a:ext cx="6984492" cy="32278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781" y="1801876"/>
            <a:ext cx="91440" cy="30480"/>
          </a:xfrm>
          <a:custGeom>
            <a:avLst/>
            <a:gdLst/>
            <a:ahLst/>
            <a:cxnLst/>
            <a:rect l="l" t="t" r="r" b="b"/>
            <a:pathLst>
              <a:path w="91440" h="30480">
                <a:moveTo>
                  <a:pt x="91440" y="0"/>
                </a:moveTo>
                <a:lnTo>
                  <a:pt x="0" y="0"/>
                </a:lnTo>
                <a:lnTo>
                  <a:pt x="0" y="30479"/>
                </a:lnTo>
                <a:lnTo>
                  <a:pt x="91440" y="30479"/>
                </a:lnTo>
                <a:lnTo>
                  <a:pt x="91440" y="0"/>
                </a:lnTo>
                <a:close/>
              </a:path>
            </a:pathLst>
          </a:custGeom>
          <a:solidFill>
            <a:srgbClr val="045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5593" rIns="0" bIns="0" rtlCol="0">
            <a:spAutoFit/>
          </a:bodyPr>
          <a:lstStyle/>
          <a:p>
            <a:pPr marL="7416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ION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EXCHANGE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RESIN:-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691" y="2656179"/>
            <a:ext cx="7896225" cy="37598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600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Times New Roman"/>
                <a:cs typeface="Times New Roman"/>
              </a:rPr>
              <a:t>Resins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amorphous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particles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organic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materials</a:t>
            </a:r>
            <a:endParaRPr sz="2000">
              <a:latin typeface="Times New Roman"/>
              <a:cs typeface="Times New Roman"/>
            </a:endParaRPr>
          </a:p>
          <a:p>
            <a:pPr marL="287020" marR="447040" indent="-274320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Polystyrene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resins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made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polymerization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styrene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divinyl-benzene.</a:t>
            </a:r>
            <a:endParaRPr sz="20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49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spc="-10" dirty="0">
                <a:latin typeface="Times New Roman"/>
                <a:cs typeface="Times New Roman"/>
              </a:rPr>
              <a:t>Divinyl-</a:t>
            </a:r>
            <a:r>
              <a:rPr sz="2000" dirty="0">
                <a:latin typeface="Times New Roman"/>
                <a:cs typeface="Times New Roman"/>
              </a:rPr>
              <a:t>benzene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varied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16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percent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10" dirty="0">
                <a:latin typeface="Times New Roman"/>
                <a:cs typeface="Times New Roman"/>
              </a:rPr>
              <a:t>increasethe</a:t>
            </a:r>
            <a:endParaRPr sz="20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extent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cross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linking.</a:t>
            </a:r>
            <a:endParaRPr sz="2000">
              <a:latin typeface="Times New Roman"/>
              <a:cs typeface="Times New Roman"/>
            </a:endParaRPr>
          </a:p>
          <a:p>
            <a:pPr marL="287020" marR="185420" indent="-274320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Benzene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groups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 modified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anion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resin</a:t>
            </a:r>
            <a:endParaRPr sz="20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spcBef>
                <a:spcPts val="490"/>
              </a:spcBef>
              <a:buClr>
                <a:srgbClr val="09D0D9"/>
              </a:buClr>
              <a:buSzPct val="85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Times New Roman"/>
                <a:cs typeface="Times New Roman"/>
              </a:rPr>
              <a:t>Resin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made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both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materials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flow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properties,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ion</a:t>
            </a:r>
            <a:endParaRPr sz="20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15"/>
              </a:spcBef>
            </a:pPr>
            <a:r>
              <a:rPr sz="2000" spc="-30" dirty="0">
                <a:latin typeface="Times New Roman"/>
                <a:cs typeface="Times New Roman"/>
              </a:rPr>
              <a:t>accessibility,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chemical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mechanical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stability.</a:t>
            </a:r>
            <a:endParaRPr sz="2000">
              <a:latin typeface="Times New Roman"/>
              <a:cs typeface="Times New Roman"/>
            </a:endParaRPr>
          </a:p>
          <a:p>
            <a:pPr marL="287020" marR="1027430" indent="-274320">
              <a:lnSpc>
                <a:spcPct val="100000"/>
              </a:lnSpc>
              <a:spcBef>
                <a:spcPts val="490"/>
              </a:spcBef>
              <a:buFont typeface="Wingdings"/>
              <a:buChar char=""/>
              <a:tabLst>
                <a:tab pos="287020" algn="l"/>
                <a:tab pos="350520" algn="l"/>
              </a:tabLst>
            </a:pPr>
            <a:r>
              <a:rPr sz="1700" dirty="0">
                <a:solidFill>
                  <a:srgbClr val="09D0D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Selection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 or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type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 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basis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compounds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separated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95" y="304291"/>
            <a:ext cx="443738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latin typeface="Times New Roman"/>
                <a:cs typeface="Times New Roman"/>
              </a:rPr>
              <a:t>POLYSTYRENE</a:t>
            </a:r>
            <a:r>
              <a:rPr sz="2900" b="1" spc="-175" dirty="0">
                <a:latin typeface="Times New Roman"/>
                <a:cs typeface="Times New Roman"/>
              </a:rPr>
              <a:t> </a:t>
            </a:r>
            <a:r>
              <a:rPr sz="2900" b="1" spc="-10" dirty="0">
                <a:latin typeface="Times New Roman"/>
                <a:cs typeface="Times New Roman"/>
              </a:rPr>
              <a:t>RESINS:-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660" y="1016000"/>
            <a:ext cx="7809230" cy="1677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4130" indent="-2743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87020" algn="l"/>
                <a:tab pos="350520" algn="l"/>
              </a:tabLst>
            </a:pPr>
            <a:r>
              <a:rPr sz="1700" dirty="0">
                <a:solidFill>
                  <a:srgbClr val="09D0D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Polystyrene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resins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prepared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polymerisation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reaction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styrene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divinyl-benzene.</a:t>
            </a:r>
            <a:endParaRPr sz="20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spcBef>
                <a:spcPts val="500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350520" algn="l"/>
              </a:tabLst>
            </a:pPr>
            <a:r>
              <a:rPr sz="2000" dirty="0">
                <a:latin typeface="Times New Roman"/>
                <a:cs typeface="Times New Roman"/>
              </a:rPr>
              <a:t>Higher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concentration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divinyl-benzene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higher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cross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linkages.</a:t>
            </a:r>
            <a:endParaRPr sz="20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495"/>
              </a:spcBef>
              <a:buFont typeface="Wingdings"/>
              <a:buChar char=""/>
              <a:tabLst>
                <a:tab pos="287020" algn="l"/>
                <a:tab pos="350520" algn="l"/>
              </a:tabLst>
            </a:pPr>
            <a:r>
              <a:rPr sz="1700" dirty="0">
                <a:solidFill>
                  <a:srgbClr val="09D0D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Polystyrene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useful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separating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small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molecular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weight </a:t>
            </a:r>
            <a:r>
              <a:rPr sz="2000" dirty="0">
                <a:latin typeface="Times New Roman"/>
                <a:cs typeface="Times New Roman"/>
              </a:rPr>
              <a:t>compounds,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however,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unsatisfactory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separation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macromolecules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616" y="2785872"/>
            <a:ext cx="1632204" cy="12146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3628" y="3072383"/>
            <a:ext cx="2761487" cy="865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4614" y="3942333"/>
            <a:ext cx="690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styrene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3509" y="3942333"/>
            <a:ext cx="142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divinylbenzene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9488" y="4715255"/>
            <a:ext cx="5145023" cy="16474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531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ION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EXCHANGE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GELS:-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691" y="2506726"/>
            <a:ext cx="7595234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87020" algn="l"/>
                <a:tab pos="350520" algn="l"/>
              </a:tabLst>
            </a:pPr>
            <a:r>
              <a:rPr sz="1900" dirty="0">
                <a:solidFill>
                  <a:srgbClr val="09D0D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Cellulose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dextran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exchangers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polymers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sugar </a:t>
            </a:r>
            <a:r>
              <a:rPr sz="2000" dirty="0">
                <a:latin typeface="Times New Roman"/>
                <a:cs typeface="Times New Roman"/>
              </a:rPr>
              <a:t>glucose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posses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larger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sizes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lower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charge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densities.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75"/>
              </a:spcBef>
              <a:buClr>
                <a:srgbClr val="09D0D9"/>
              </a:buClr>
              <a:buFont typeface="Wingdings"/>
              <a:buChar char=""/>
            </a:pPr>
            <a:endParaRPr sz="20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dirty="0">
                <a:latin typeface="Times New Roman"/>
                <a:cs typeface="Times New Roman"/>
              </a:rPr>
              <a:t>Because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much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softer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polystyrene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resins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dextran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its</a:t>
            </a:r>
            <a:endParaRPr sz="20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relatives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called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gels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11" y="0"/>
              <a:ext cx="4742687" cy="6004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210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6153" y="1016634"/>
            <a:ext cx="4292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EXCHANGE</a:t>
            </a:r>
            <a:r>
              <a:rPr sz="3200" b="1" spc="22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MEDIUM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419" y="1873072"/>
            <a:ext cx="7893050" cy="278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05"/>
              </a:spcBef>
              <a:buChar char="•"/>
              <a:tabLst>
                <a:tab pos="172085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choice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exchangers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depends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upon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35" dirty="0">
                <a:latin typeface="Times New Roman"/>
                <a:cs typeface="Times New Roman"/>
              </a:rPr>
              <a:t>stability,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molecular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weight,</a:t>
            </a:r>
            <a:endParaRPr sz="2000">
              <a:latin typeface="Times New Roman"/>
              <a:cs typeface="Times New Roman"/>
            </a:endParaRPr>
          </a:p>
          <a:p>
            <a:pPr marL="17272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ionic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strength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sample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components.</a:t>
            </a:r>
            <a:endParaRPr sz="2000">
              <a:latin typeface="Times New Roman"/>
              <a:cs typeface="Times New Roman"/>
            </a:endParaRPr>
          </a:p>
          <a:p>
            <a:pPr marL="172720" marR="5080" indent="-160020">
              <a:lnSpc>
                <a:spcPct val="100000"/>
              </a:lnSpc>
              <a:spcBef>
                <a:spcPts val="500"/>
              </a:spcBef>
              <a:buChar char="•"/>
              <a:tabLst>
                <a:tab pos="172720" algn="l"/>
              </a:tabLst>
            </a:pPr>
            <a:r>
              <a:rPr sz="2000" dirty="0">
                <a:latin typeface="Times New Roman"/>
                <a:cs typeface="Times New Roman"/>
              </a:rPr>
              <a:t>The volume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separation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usually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2.5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greater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than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sample.</a:t>
            </a:r>
            <a:endParaRPr sz="2000">
              <a:latin typeface="Times New Roman"/>
              <a:cs typeface="Times New Roman"/>
            </a:endParaRPr>
          </a:p>
          <a:p>
            <a:pPr marL="236220" lvl="1" indent="-147320">
              <a:lnSpc>
                <a:spcPct val="100000"/>
              </a:lnSpc>
              <a:spcBef>
                <a:spcPts val="495"/>
              </a:spcBef>
              <a:buChar char="•"/>
              <a:tabLst>
                <a:tab pos="23622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packed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 column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suitable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buffer.</a:t>
            </a:r>
            <a:endParaRPr sz="2000">
              <a:latin typeface="Times New Roman"/>
              <a:cs typeface="Times New Roman"/>
            </a:endParaRPr>
          </a:p>
          <a:p>
            <a:pPr marL="236220" lvl="1" indent="-147320">
              <a:lnSpc>
                <a:spcPct val="100000"/>
              </a:lnSpc>
              <a:spcBef>
                <a:spcPts val="505"/>
              </a:spcBef>
              <a:buChar char="•"/>
              <a:tabLst>
                <a:tab pos="23622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exchangers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types;</a:t>
            </a:r>
            <a:endParaRPr sz="2000">
              <a:latin typeface="Times New Roman"/>
              <a:cs typeface="Times New Roman"/>
            </a:endParaRPr>
          </a:p>
          <a:p>
            <a:pPr marL="1788160" marR="4159885" indent="15240">
              <a:lnSpc>
                <a:spcPct val="120500"/>
              </a:lnSpc>
              <a:spcBef>
                <a:spcPts val="10"/>
              </a:spcBef>
            </a:pPr>
            <a:r>
              <a:rPr sz="2000" dirty="0">
                <a:latin typeface="Times New Roman"/>
                <a:cs typeface="Times New Roman"/>
              </a:rPr>
              <a:t>Cation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Exchangers </a:t>
            </a:r>
            <a:r>
              <a:rPr sz="2000" dirty="0">
                <a:latin typeface="Times New Roman"/>
                <a:cs typeface="Times New Roman"/>
              </a:rPr>
              <a:t>Anion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Exchangers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11" y="0"/>
              <a:ext cx="4742687" cy="6004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210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544" y="115570"/>
            <a:ext cx="4818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45F79"/>
                </a:solidFill>
                <a:latin typeface="Times New Roman"/>
                <a:cs typeface="Times New Roman"/>
              </a:rPr>
              <a:t>Anion</a:t>
            </a:r>
            <a:r>
              <a:rPr sz="3200" spc="-4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45F79"/>
                </a:solidFill>
                <a:latin typeface="Times New Roman"/>
                <a:cs typeface="Times New Roman"/>
              </a:rPr>
              <a:t>and</a:t>
            </a:r>
            <a:r>
              <a:rPr sz="3200" spc="-3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45F79"/>
                </a:solidFill>
                <a:latin typeface="Times New Roman"/>
                <a:cs typeface="Times New Roman"/>
              </a:rPr>
              <a:t>cation</a:t>
            </a:r>
            <a:r>
              <a:rPr sz="3200" spc="-90" dirty="0">
                <a:solidFill>
                  <a:srgbClr val="045F79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45F79"/>
                </a:solidFill>
                <a:latin typeface="Times New Roman"/>
                <a:cs typeface="Times New Roman"/>
              </a:rPr>
              <a:t>Exchangers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3126"/>
            <a:ext cx="9144000" cy="62148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1869795"/>
            <a:ext cx="3344545" cy="28606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73380" indent="-360680">
              <a:lnSpc>
                <a:spcPct val="100000"/>
              </a:lnSpc>
              <a:spcBef>
                <a:spcPts val="700"/>
              </a:spcBef>
              <a:buClr>
                <a:srgbClr val="09D0D9"/>
              </a:buClr>
              <a:buSzPct val="94230"/>
              <a:buFont typeface="Wingdings"/>
              <a:buChar char=""/>
              <a:tabLst>
                <a:tab pos="373380" algn="l"/>
              </a:tabLst>
            </a:pPr>
            <a:r>
              <a:rPr sz="2600" dirty="0">
                <a:latin typeface="Times New Roman"/>
                <a:cs typeface="Times New Roman"/>
              </a:rPr>
              <a:t>Cost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effective</a:t>
            </a:r>
            <a:endParaRPr sz="2600">
              <a:latin typeface="Times New Roman"/>
              <a:cs typeface="Times New Roman"/>
            </a:endParaRPr>
          </a:p>
          <a:p>
            <a:pPr marL="373380" indent="-360680">
              <a:lnSpc>
                <a:spcPct val="100000"/>
              </a:lnSpc>
              <a:spcBef>
                <a:spcPts val="600"/>
              </a:spcBef>
              <a:buClr>
                <a:srgbClr val="09D0D9"/>
              </a:buClr>
              <a:buSzPct val="94230"/>
              <a:buFont typeface="Wingdings"/>
              <a:buChar char=""/>
              <a:tabLst>
                <a:tab pos="373380" algn="l"/>
              </a:tabLst>
            </a:pPr>
            <a:r>
              <a:rPr sz="2600" spc="-10" dirty="0">
                <a:latin typeface="Times New Roman"/>
                <a:cs typeface="Times New Roman"/>
              </a:rPr>
              <a:t>Re-usable</a:t>
            </a:r>
            <a:endParaRPr sz="2600">
              <a:latin typeface="Times New Roman"/>
              <a:cs typeface="Times New Roman"/>
            </a:endParaRPr>
          </a:p>
          <a:p>
            <a:pPr marL="373380" indent="-360680">
              <a:lnSpc>
                <a:spcPct val="100000"/>
              </a:lnSpc>
              <a:spcBef>
                <a:spcPts val="600"/>
              </a:spcBef>
              <a:buClr>
                <a:srgbClr val="09D0D9"/>
              </a:buClr>
              <a:buSzPct val="94230"/>
              <a:buFont typeface="Wingdings"/>
              <a:buChar char=""/>
              <a:tabLst>
                <a:tab pos="373380" algn="l"/>
              </a:tabLst>
            </a:pPr>
            <a:r>
              <a:rPr sz="2600" dirty="0">
                <a:latin typeface="Times New Roman"/>
                <a:cs typeface="Times New Roman"/>
              </a:rPr>
              <a:t>Easily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collectable</a:t>
            </a:r>
            <a:endParaRPr sz="2600">
              <a:latin typeface="Times New Roman"/>
              <a:cs typeface="Times New Roman"/>
            </a:endParaRPr>
          </a:p>
          <a:p>
            <a:pPr marL="373380" indent="-360680">
              <a:lnSpc>
                <a:spcPct val="100000"/>
              </a:lnSpc>
              <a:spcBef>
                <a:spcPts val="600"/>
              </a:spcBef>
              <a:buClr>
                <a:srgbClr val="09D0D9"/>
              </a:buClr>
              <a:buSzPct val="94230"/>
              <a:buFont typeface="Wingdings"/>
              <a:buChar char=""/>
              <a:tabLst>
                <a:tab pos="373380" algn="l"/>
              </a:tabLst>
            </a:pPr>
            <a:r>
              <a:rPr sz="2600" dirty="0">
                <a:latin typeface="Times New Roman"/>
                <a:cs typeface="Times New Roman"/>
              </a:rPr>
              <a:t>Low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maintenance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cost</a:t>
            </a:r>
            <a:endParaRPr sz="2600">
              <a:latin typeface="Times New Roman"/>
              <a:cs typeface="Times New Roman"/>
            </a:endParaRPr>
          </a:p>
          <a:p>
            <a:pPr marL="373380" indent="-360680">
              <a:lnSpc>
                <a:spcPct val="100000"/>
              </a:lnSpc>
              <a:spcBef>
                <a:spcPts val="600"/>
              </a:spcBef>
              <a:buClr>
                <a:srgbClr val="09D0D9"/>
              </a:buClr>
              <a:buSzPct val="94230"/>
              <a:buFont typeface="Wingdings"/>
              <a:buChar char=""/>
              <a:tabLst>
                <a:tab pos="373380" algn="l"/>
              </a:tabLst>
            </a:pPr>
            <a:r>
              <a:rPr sz="2600" dirty="0">
                <a:latin typeface="Times New Roman"/>
                <a:cs typeface="Times New Roman"/>
              </a:rPr>
              <a:t>Efficient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technique</a:t>
            </a:r>
            <a:endParaRPr sz="2600">
              <a:latin typeface="Times New Roman"/>
              <a:cs typeface="Times New Roman"/>
            </a:endParaRPr>
          </a:p>
          <a:p>
            <a:pPr marL="292100" indent="-290195">
              <a:lnSpc>
                <a:spcPct val="100000"/>
              </a:lnSpc>
              <a:spcBef>
                <a:spcPts val="600"/>
              </a:spcBef>
              <a:buClr>
                <a:srgbClr val="09D0D9"/>
              </a:buClr>
              <a:buSzPct val="94230"/>
              <a:buFont typeface="Wingdings"/>
              <a:buChar char=""/>
              <a:tabLst>
                <a:tab pos="292100" algn="l"/>
              </a:tabLst>
            </a:pPr>
            <a:r>
              <a:rPr sz="2600" dirty="0">
                <a:latin typeface="Times New Roman"/>
                <a:cs typeface="Times New Roman"/>
              </a:rPr>
              <a:t>Quick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separation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1" y="742949"/>
            <a:ext cx="3495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ADVANTAGES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11" y="0"/>
              <a:ext cx="4742687" cy="6004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210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286385" algn="l"/>
              </a:tabLst>
            </a:pPr>
            <a:r>
              <a:rPr dirty="0"/>
              <a:t>Softening</a:t>
            </a:r>
            <a:r>
              <a:rPr spc="-3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hard</a:t>
            </a:r>
            <a:r>
              <a:rPr spc="-120" dirty="0"/>
              <a:t> </a:t>
            </a:r>
            <a:r>
              <a:rPr spc="-10" dirty="0"/>
              <a:t>water</a:t>
            </a:r>
          </a:p>
          <a:p>
            <a:pPr marL="286385" indent="-273685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286385" algn="l"/>
              </a:tabLst>
            </a:pPr>
            <a:r>
              <a:rPr spc="-10" dirty="0"/>
              <a:t>Demineralization</a:t>
            </a:r>
            <a:r>
              <a:rPr spc="-4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water</a:t>
            </a:r>
          </a:p>
          <a:p>
            <a:pPr marL="286385" indent="-273685">
              <a:lnSpc>
                <a:spcPct val="100000"/>
              </a:lnSpc>
              <a:spcBef>
                <a:spcPts val="495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286385" algn="l"/>
              </a:tabLst>
            </a:pPr>
            <a:r>
              <a:rPr spc="-120" dirty="0"/>
              <a:t>To</a:t>
            </a:r>
            <a:r>
              <a:rPr spc="-150" dirty="0"/>
              <a:t> </a:t>
            </a:r>
            <a:r>
              <a:rPr dirty="0"/>
              <a:t>analyze</a:t>
            </a:r>
            <a:r>
              <a:rPr spc="-70" dirty="0"/>
              <a:t> </a:t>
            </a:r>
            <a:r>
              <a:rPr dirty="0"/>
              <a:t>base</a:t>
            </a:r>
            <a:r>
              <a:rPr spc="-10" dirty="0"/>
              <a:t> </a:t>
            </a:r>
            <a:r>
              <a:rPr dirty="0"/>
              <a:t>composition</a:t>
            </a:r>
            <a:r>
              <a:rPr spc="-4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nucleic</a:t>
            </a:r>
            <a:r>
              <a:rPr spc="-40" dirty="0"/>
              <a:t> </a:t>
            </a:r>
            <a:r>
              <a:rPr spc="-20" dirty="0"/>
              <a:t>acid</a:t>
            </a:r>
          </a:p>
          <a:p>
            <a:pPr marL="286385" indent="-273685">
              <a:lnSpc>
                <a:spcPct val="100000"/>
              </a:lnSpc>
              <a:spcBef>
                <a:spcPts val="500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286385" algn="l"/>
              </a:tabLst>
            </a:pPr>
            <a:r>
              <a:rPr spc="-120" dirty="0"/>
              <a:t>To</a:t>
            </a:r>
            <a:r>
              <a:rPr spc="-150" dirty="0"/>
              <a:t> </a:t>
            </a:r>
            <a:r>
              <a:rPr dirty="0"/>
              <a:t>concentrate</a:t>
            </a:r>
            <a:r>
              <a:rPr spc="-5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metal</a:t>
            </a:r>
            <a:r>
              <a:rPr spc="-25" dirty="0"/>
              <a:t> </a:t>
            </a:r>
            <a:r>
              <a:rPr dirty="0"/>
              <a:t>ions</a:t>
            </a:r>
            <a:r>
              <a:rPr spc="-3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sample</a:t>
            </a:r>
          </a:p>
          <a:p>
            <a:pPr marL="286385" indent="-273685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286385" algn="l"/>
              </a:tabLst>
            </a:pPr>
            <a:r>
              <a:rPr spc="-114" dirty="0"/>
              <a:t>To</a:t>
            </a:r>
            <a:r>
              <a:rPr spc="-150" dirty="0"/>
              <a:t> </a:t>
            </a:r>
            <a:r>
              <a:rPr dirty="0"/>
              <a:t>measure</a:t>
            </a:r>
            <a:r>
              <a:rPr spc="-6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additives</a:t>
            </a:r>
            <a:r>
              <a:rPr spc="-4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food</a:t>
            </a:r>
            <a:r>
              <a:rPr spc="-4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drug</a:t>
            </a:r>
            <a:r>
              <a:rPr spc="-65" dirty="0"/>
              <a:t> </a:t>
            </a:r>
            <a:r>
              <a:rPr spc="-10" dirty="0"/>
              <a:t>sample</a:t>
            </a:r>
          </a:p>
          <a:p>
            <a:pPr marL="286385" indent="-273685">
              <a:lnSpc>
                <a:spcPct val="100000"/>
              </a:lnSpc>
              <a:spcBef>
                <a:spcPts val="495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286385" algn="l"/>
              </a:tabLst>
            </a:pPr>
            <a:r>
              <a:rPr spc="-120" dirty="0"/>
              <a:t>To</a:t>
            </a:r>
            <a:r>
              <a:rPr spc="-150" dirty="0"/>
              <a:t> </a:t>
            </a:r>
            <a:r>
              <a:rPr dirty="0"/>
              <a:t>separate</a:t>
            </a:r>
            <a:r>
              <a:rPr spc="-30" dirty="0"/>
              <a:t> </a:t>
            </a:r>
            <a:r>
              <a:rPr dirty="0"/>
              <a:t>protein</a:t>
            </a:r>
            <a:r>
              <a:rPr spc="-25" dirty="0"/>
              <a:t> </a:t>
            </a:r>
            <a:r>
              <a:rPr spc="-10" dirty="0"/>
              <a:t>mixtures</a:t>
            </a:r>
          </a:p>
          <a:p>
            <a:pPr marL="286385" indent="-273685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286385" algn="l"/>
              </a:tabLst>
            </a:pPr>
            <a:r>
              <a:rPr dirty="0"/>
              <a:t>For</a:t>
            </a:r>
            <a:r>
              <a:rPr spc="-25" dirty="0"/>
              <a:t> </a:t>
            </a:r>
            <a:r>
              <a:rPr dirty="0"/>
              <a:t>extraction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enzymes</a:t>
            </a:r>
            <a:r>
              <a:rPr spc="-30" dirty="0"/>
              <a:t> </a:t>
            </a:r>
            <a:r>
              <a:rPr dirty="0"/>
              <a:t>from</a:t>
            </a:r>
            <a:r>
              <a:rPr spc="-135" dirty="0"/>
              <a:t> </a:t>
            </a:r>
            <a:r>
              <a:rPr spc="-10" dirty="0"/>
              <a:t>tissues.</a:t>
            </a:r>
          </a:p>
          <a:p>
            <a:pPr marL="349885" indent="-337185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349885" algn="l"/>
              </a:tabLst>
            </a:pPr>
            <a:r>
              <a:rPr dirty="0"/>
              <a:t>Purification</a:t>
            </a:r>
            <a:r>
              <a:rPr spc="-8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solutions</a:t>
            </a:r>
            <a:r>
              <a:rPr spc="-40" dirty="0"/>
              <a:t> </a:t>
            </a:r>
            <a:r>
              <a:rPr dirty="0"/>
              <a:t>free</a:t>
            </a:r>
            <a:r>
              <a:rPr spc="-35" dirty="0"/>
              <a:t> </a:t>
            </a:r>
            <a:r>
              <a:rPr dirty="0"/>
              <a:t>from</a:t>
            </a:r>
            <a:r>
              <a:rPr spc="-45" dirty="0"/>
              <a:t> </a:t>
            </a:r>
            <a:r>
              <a:rPr dirty="0"/>
              <a:t>ionic</a:t>
            </a:r>
            <a:r>
              <a:rPr spc="-160" dirty="0"/>
              <a:t> </a:t>
            </a:r>
            <a:r>
              <a:rPr spc="-10" dirty="0"/>
              <a:t>impurities.</a:t>
            </a:r>
          </a:p>
          <a:p>
            <a:pPr marL="350520" indent="-337820">
              <a:lnSpc>
                <a:spcPct val="100000"/>
              </a:lnSpc>
              <a:spcBef>
                <a:spcPts val="490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350520" algn="l"/>
              </a:tabLst>
            </a:pPr>
            <a:r>
              <a:rPr dirty="0"/>
              <a:t>Separation</a:t>
            </a:r>
            <a:r>
              <a:rPr spc="-3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inorganic</a:t>
            </a:r>
            <a:r>
              <a:rPr spc="-130" dirty="0"/>
              <a:t> </a:t>
            </a:r>
            <a:r>
              <a:rPr spc="-10" dirty="0"/>
              <a:t>ions.</a:t>
            </a:r>
          </a:p>
          <a:p>
            <a:pPr marL="286385" indent="-273685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286385" algn="l"/>
              </a:tabLst>
            </a:pPr>
            <a:r>
              <a:rPr dirty="0"/>
              <a:t>Separation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sugars,</a:t>
            </a:r>
            <a:r>
              <a:rPr spc="-55" dirty="0"/>
              <a:t> </a:t>
            </a:r>
            <a:r>
              <a:rPr dirty="0"/>
              <a:t>amino</a:t>
            </a:r>
            <a:r>
              <a:rPr spc="-40" dirty="0"/>
              <a:t> </a:t>
            </a:r>
            <a:r>
              <a:rPr dirty="0"/>
              <a:t>acids</a:t>
            </a:r>
            <a:r>
              <a:rPr spc="-40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spc="-10" dirty="0"/>
              <a:t>proteins.</a:t>
            </a:r>
          </a:p>
          <a:p>
            <a:pPr marL="349885" indent="-337185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"/>
              <a:tabLst>
                <a:tab pos="349885" algn="l"/>
              </a:tabLst>
            </a:pPr>
            <a:r>
              <a:rPr dirty="0"/>
              <a:t>Ion</a:t>
            </a:r>
            <a:r>
              <a:rPr spc="-15" dirty="0"/>
              <a:t> </a:t>
            </a:r>
            <a:r>
              <a:rPr dirty="0"/>
              <a:t>exchange</a:t>
            </a:r>
            <a:r>
              <a:rPr spc="-55" dirty="0"/>
              <a:t> </a:t>
            </a:r>
            <a:r>
              <a:rPr dirty="0"/>
              <a:t>column</a:t>
            </a:r>
            <a:r>
              <a:rPr spc="-40" dirty="0"/>
              <a:t> </a:t>
            </a:r>
            <a:r>
              <a:rPr dirty="0"/>
              <a:t>in</a:t>
            </a:r>
            <a:r>
              <a:rPr spc="-75" dirty="0"/>
              <a:t> </a:t>
            </a:r>
            <a:r>
              <a:rPr spc="-10" dirty="0"/>
              <a:t>HPLC.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1098" rIns="0" bIns="0" rtlCol="0">
            <a:spAutoFit/>
          </a:bodyPr>
          <a:lstStyle/>
          <a:p>
            <a:pPr marL="302514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APPLICATIONS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1" y="3194126"/>
            <a:ext cx="4114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dirty="0">
                <a:latin typeface="Carlito"/>
                <a:cs typeface="Carlito"/>
              </a:rPr>
              <a:t>THANK </a:t>
            </a:r>
            <a:r>
              <a:rPr sz="4800" b="1" i="1" spc="-30" dirty="0">
                <a:latin typeface="Carlito"/>
                <a:cs typeface="Carlito"/>
              </a:rPr>
              <a:t>YOU</a:t>
            </a:r>
            <a:endParaRPr sz="4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6993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Times New Roman"/>
                <a:cs typeface="Times New Roman"/>
              </a:rPr>
              <a:t>INTRODUCTION:-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084" y="2506726"/>
            <a:ext cx="8354695" cy="3938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6350" indent="-274320" algn="just">
              <a:lnSpc>
                <a:spcPct val="100000"/>
              </a:lnSpc>
              <a:spcBef>
                <a:spcPts val="105"/>
              </a:spcBef>
              <a:buSzPct val="85000"/>
              <a:buFont typeface="Wingdings"/>
              <a:buChar char=""/>
              <a:tabLst>
                <a:tab pos="287020" algn="l"/>
                <a:tab pos="415925" algn="l"/>
              </a:tabLst>
            </a:pPr>
            <a:r>
              <a:rPr sz="2000" dirty="0">
                <a:solidFill>
                  <a:srgbClr val="09D0D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“Ion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chromatography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defined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reversible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ions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solution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electrostatically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bound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some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sort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insoluble </a:t>
            </a:r>
            <a:r>
              <a:rPr sz="2000" dirty="0">
                <a:latin typeface="Times New Roman"/>
                <a:cs typeface="Times New Roman"/>
              </a:rPr>
              <a:t>matrix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stationary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phase.”</a:t>
            </a:r>
            <a:endParaRPr sz="2000">
              <a:latin typeface="Times New Roman"/>
              <a:cs typeface="Times New Roman"/>
            </a:endParaRPr>
          </a:p>
          <a:p>
            <a:pPr marL="286385" indent="-273685" algn="just">
              <a:lnSpc>
                <a:spcPct val="100000"/>
              </a:lnSpc>
              <a:spcBef>
                <a:spcPts val="500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technique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extremely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useful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separation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charge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compounds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like</a:t>
            </a:r>
            <a:endParaRPr sz="2000">
              <a:latin typeface="Times New Roman"/>
              <a:cs typeface="Times New Roman"/>
            </a:endParaRPr>
          </a:p>
          <a:p>
            <a:pPr marL="28702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proteins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differing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charged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amino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acid.</a:t>
            </a:r>
            <a:endParaRPr sz="20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495"/>
              </a:spcBef>
              <a:buSzPct val="85000"/>
              <a:buFont typeface="Wingdings"/>
              <a:buChar char=""/>
              <a:tabLst>
                <a:tab pos="287020" algn="l"/>
                <a:tab pos="350520" algn="l"/>
              </a:tabLst>
            </a:pPr>
            <a:r>
              <a:rPr sz="2000" dirty="0">
                <a:solidFill>
                  <a:srgbClr val="09D0D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chromatography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technique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choose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whether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bind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substance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interest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allow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contamination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pass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column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vice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versa.</a:t>
            </a:r>
            <a:endParaRPr sz="2000">
              <a:latin typeface="Times New Roman"/>
              <a:cs typeface="Times New Roman"/>
            </a:endParaRPr>
          </a:p>
          <a:p>
            <a:pPr marL="347345" indent="-334645" algn="just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85000"/>
              <a:buFont typeface="Wingdings"/>
              <a:buChar char=""/>
              <a:tabLst>
                <a:tab pos="347345" algn="l"/>
              </a:tabLst>
            </a:pP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technique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been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developing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since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19th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century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firstly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used</a:t>
            </a:r>
            <a:endParaRPr sz="2000">
              <a:latin typeface="Times New Roman"/>
              <a:cs typeface="Times New Roman"/>
            </a:endParaRPr>
          </a:p>
          <a:p>
            <a:pPr marL="28702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purifying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drinking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water.</a:t>
            </a:r>
            <a:endParaRPr sz="2000">
              <a:latin typeface="Times New Roman"/>
              <a:cs typeface="Times New Roman"/>
            </a:endParaRPr>
          </a:p>
          <a:p>
            <a:pPr marL="287020" marR="6985" indent="-274320" algn="just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chromatography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distinct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principle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chromatography </a:t>
            </a:r>
            <a:r>
              <a:rPr sz="2000" dirty="0">
                <a:latin typeface="Times New Roman"/>
                <a:cs typeface="Times New Roman"/>
              </a:rPr>
              <a:t>performed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column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11" y="0"/>
              <a:ext cx="4742687" cy="6004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210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6354" y="556006"/>
            <a:ext cx="696975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latin typeface="Times New Roman"/>
                <a:cs typeface="Times New Roman"/>
              </a:rPr>
              <a:t>TYPES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LABORATORY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COMMERCIAL AUTOMATED:-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8967" y="1935479"/>
            <a:ext cx="5846063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11" y="0"/>
              <a:ext cx="4742687" cy="6004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210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137" rIns="0" bIns="0" rtlCol="0">
            <a:spAutoFit/>
          </a:bodyPr>
          <a:lstStyle/>
          <a:p>
            <a:pPr marL="4368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PRINCIPLE:-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416" y="2277567"/>
            <a:ext cx="8086725" cy="38754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 algn="just">
              <a:lnSpc>
                <a:spcPct val="100000"/>
              </a:lnSpc>
              <a:spcBef>
                <a:spcPts val="10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chromatography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relies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attraction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between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oppositely</a:t>
            </a:r>
            <a:endParaRPr sz="2000">
              <a:latin typeface="Times New Roman"/>
              <a:cs typeface="Times New Roman"/>
            </a:endParaRPr>
          </a:p>
          <a:p>
            <a:pPr marL="28702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charged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stationary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phase,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known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exchanger,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analyte.</a:t>
            </a:r>
            <a:endParaRPr sz="20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299"/>
              </a:lnSpc>
              <a:spcBef>
                <a:spcPts val="484"/>
              </a:spcBef>
              <a:buSzPct val="85000"/>
              <a:buFont typeface="Wingdings"/>
              <a:buChar char=""/>
              <a:tabLst>
                <a:tab pos="287020" algn="l"/>
                <a:tab pos="346710" algn="l"/>
              </a:tabLst>
            </a:pPr>
            <a:r>
              <a:rPr sz="2000" dirty="0">
                <a:solidFill>
                  <a:srgbClr val="09D0D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exchanger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consists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inert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support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medium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coupled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covalently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positive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(anion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exchanger)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negative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(cation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exchanger)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functional groups.</a:t>
            </a:r>
            <a:endParaRPr sz="2000">
              <a:latin typeface="Times New Roman"/>
              <a:cs typeface="Times New Roman"/>
            </a:endParaRPr>
          </a:p>
          <a:p>
            <a:pPr marL="285750" marR="5080" indent="-273685" algn="just">
              <a:lnSpc>
                <a:spcPct val="100000"/>
              </a:lnSpc>
              <a:spcBef>
                <a:spcPts val="49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sz="2000" spc="-75" dirty="0">
                <a:latin typeface="Times New Roman"/>
                <a:cs typeface="Times New Roman"/>
              </a:rPr>
              <a:t>To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these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covalently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bound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functional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groups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oppositely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charged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are 	</a:t>
            </a:r>
            <a:r>
              <a:rPr sz="2000" dirty="0">
                <a:latin typeface="Times New Roman"/>
                <a:cs typeface="Times New Roman"/>
              </a:rPr>
              <a:t>bounded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(mobile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counter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ion),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exchanged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like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charge 	</a:t>
            </a:r>
            <a:r>
              <a:rPr sz="2000" dirty="0">
                <a:latin typeface="Times New Roman"/>
                <a:cs typeface="Times New Roman"/>
              </a:rPr>
              <a:t>ions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having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charge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magnitude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bounded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to 	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matrix.</a:t>
            </a:r>
            <a:endParaRPr sz="20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Thus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anion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chromatography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performed,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negatively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charged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components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interact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stationary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phase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be </a:t>
            </a:r>
            <a:r>
              <a:rPr sz="2000" dirty="0">
                <a:latin typeface="Times New Roman"/>
                <a:cs typeface="Times New Roman"/>
              </a:rPr>
              <a:t>exchanged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like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charged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already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bounded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matrix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964" y="147320"/>
            <a:ext cx="22053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latin typeface="Times New Roman"/>
                <a:cs typeface="Times New Roman"/>
              </a:rPr>
              <a:t>WORKING:-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1123" y="2702179"/>
            <a:ext cx="280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9770" y="2600070"/>
            <a:ext cx="2590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1638300" algn="l"/>
              </a:tabLst>
            </a:pPr>
            <a:r>
              <a:rPr sz="3000" baseline="-18055" dirty="0">
                <a:latin typeface="Times New Roman"/>
                <a:cs typeface="Times New Roman"/>
              </a:rPr>
              <a:t>E</a:t>
            </a:r>
            <a:r>
              <a:rPr sz="3000" spc="-15" baseline="-180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-</a:t>
            </a:r>
            <a:r>
              <a:rPr sz="1300" spc="105" dirty="0">
                <a:latin typeface="Times New Roman"/>
                <a:cs typeface="Times New Roman"/>
              </a:rPr>
              <a:t> </a:t>
            </a:r>
            <a:r>
              <a:rPr sz="3000" baseline="-18055" dirty="0">
                <a:latin typeface="Times New Roman"/>
                <a:cs typeface="Times New Roman"/>
              </a:rPr>
              <a:t>Y</a:t>
            </a:r>
            <a:r>
              <a:rPr sz="1300" dirty="0">
                <a:latin typeface="Times New Roman"/>
                <a:cs typeface="Times New Roman"/>
              </a:rPr>
              <a:t>+</a:t>
            </a:r>
            <a:r>
              <a:rPr sz="1300" spc="170" dirty="0">
                <a:latin typeface="Times New Roman"/>
                <a:cs typeface="Times New Roman"/>
              </a:rPr>
              <a:t> </a:t>
            </a:r>
            <a:r>
              <a:rPr sz="3000" spc="-52" baseline="-18055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1300" spc="-35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000" baseline="-18055" dirty="0">
                <a:latin typeface="Times New Roman"/>
                <a:cs typeface="Times New Roman"/>
              </a:rPr>
              <a:t>E</a:t>
            </a:r>
            <a:r>
              <a:rPr sz="3000" spc="-15" baseline="-180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-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3000" spc="-15" baseline="-18055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3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37" baseline="-18055" dirty="0">
                <a:latin typeface="Times New Roman"/>
                <a:cs typeface="Times New Roman"/>
              </a:rPr>
              <a:t>Y</a:t>
            </a:r>
            <a:r>
              <a:rPr sz="1300" spc="-25" dirty="0">
                <a:latin typeface="Times New Roman"/>
                <a:cs typeface="Times New Roman"/>
              </a:rPr>
              <a:t>+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9573" y="2597276"/>
            <a:ext cx="227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Times New Roman"/>
                <a:cs typeface="Times New Roman"/>
              </a:rPr>
              <a:t>+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517" y="3394745"/>
            <a:ext cx="8310245" cy="17411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8450" indent="-273685">
              <a:lnSpc>
                <a:spcPct val="100000"/>
              </a:lnSpc>
              <a:spcBef>
                <a:spcPts val="60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Times New Roman"/>
                <a:cs typeface="Times New Roman"/>
              </a:rPr>
              <a:t>Desired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bounded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(X+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) can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eluted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either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ways;</a:t>
            </a:r>
            <a:endParaRPr sz="2000">
              <a:latin typeface="Times New Roman"/>
              <a:cs typeface="Times New Roman"/>
            </a:endParaRPr>
          </a:p>
          <a:p>
            <a:pPr marL="481965" marR="300990" indent="-457200">
              <a:lnSpc>
                <a:spcPct val="100000"/>
              </a:lnSpc>
              <a:spcBef>
                <a:spcPts val="505"/>
              </a:spcBef>
              <a:buClr>
                <a:srgbClr val="09D0D9"/>
              </a:buClr>
              <a:buSzPct val="95000"/>
              <a:buAutoNum type="arabicPeriod"/>
              <a:tabLst>
                <a:tab pos="481965" algn="l"/>
              </a:tabLst>
            </a:pP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component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M+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magnitude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charge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X+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 that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M+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replace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X+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X+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10" dirty="0">
                <a:latin typeface="Times New Roman"/>
                <a:cs typeface="Times New Roman"/>
              </a:rPr>
              <a:t>eluting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out.</a:t>
            </a:r>
            <a:endParaRPr sz="2000">
              <a:latin typeface="Times New Roman"/>
              <a:cs typeface="Times New Roman"/>
            </a:endParaRPr>
          </a:p>
          <a:p>
            <a:pPr marL="341630" marR="5080" indent="-329565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341630" algn="l"/>
              </a:tabLst>
            </a:pP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changing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solvent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(mobile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phase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X+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charge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unbounded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matrix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eluted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out.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400" y="872997"/>
            <a:ext cx="7734300" cy="202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 marR="17780" indent="-273050">
              <a:lnSpc>
                <a:spcPct val="100000"/>
              </a:lnSpc>
              <a:spcBef>
                <a:spcPts val="10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Consider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column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1950" baseline="27777" dirty="0">
                <a:latin typeface="Times New Roman"/>
                <a:cs typeface="Times New Roman"/>
              </a:rPr>
              <a:t>-</a:t>
            </a:r>
            <a:r>
              <a:rPr sz="1950" spc="-15" baseline="2777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1950" baseline="21367" dirty="0">
                <a:latin typeface="Times New Roman"/>
                <a:cs typeface="Times New Roman"/>
              </a:rPr>
              <a:t>+</a:t>
            </a:r>
            <a:r>
              <a:rPr sz="1950" spc="22" baseline="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1950" baseline="21367" dirty="0">
                <a:latin typeface="Times New Roman"/>
                <a:cs typeface="Times New Roman"/>
              </a:rPr>
              <a:t>-</a:t>
            </a:r>
            <a:r>
              <a:rPr sz="1950" spc="22" baseline="21367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isnegative </a:t>
            </a:r>
            <a:r>
              <a:rPr sz="2000" dirty="0">
                <a:latin typeface="Times New Roman"/>
                <a:cs typeface="Times New Roman"/>
              </a:rPr>
              <a:t>charged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1950" baseline="27777" dirty="0">
                <a:latin typeface="Times New Roman"/>
                <a:cs typeface="Times New Roman"/>
              </a:rPr>
              <a:t>+</a:t>
            </a:r>
            <a:r>
              <a:rPr sz="1950" spc="44" baseline="2777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mobile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counter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ion.</a:t>
            </a:r>
            <a:endParaRPr sz="2000">
              <a:latin typeface="Times New Roman"/>
              <a:cs typeface="Times New Roman"/>
            </a:endParaRPr>
          </a:p>
          <a:p>
            <a:pPr marL="300355" indent="-273685">
              <a:lnSpc>
                <a:spcPct val="100000"/>
              </a:lnSpc>
              <a:spcBef>
                <a:spcPts val="500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300355" algn="l"/>
              </a:tabLst>
            </a:pPr>
            <a:r>
              <a:rPr sz="2000" dirty="0">
                <a:latin typeface="Times New Roman"/>
                <a:cs typeface="Times New Roman"/>
              </a:rPr>
              <a:t>Let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1950" baseline="27777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950" spc="7" baseline="2777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cation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charge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greater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1950" baseline="27777" dirty="0">
                <a:latin typeface="Times New Roman"/>
                <a:cs typeface="Times New Roman"/>
              </a:rPr>
              <a:t>+</a:t>
            </a:r>
            <a:r>
              <a:rPr sz="1950" spc="150" baseline="27777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99085" indent="-273685">
              <a:lnSpc>
                <a:spcPct val="100000"/>
              </a:lnSpc>
              <a:spcBef>
                <a:spcPts val="495"/>
              </a:spcBef>
              <a:buClr>
                <a:srgbClr val="09D0D9"/>
              </a:buClr>
              <a:buSzPct val="95000"/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1950" baseline="27777" dirty="0">
                <a:latin typeface="Times New Roman"/>
                <a:cs typeface="Times New Roman"/>
              </a:rPr>
              <a:t>+</a:t>
            </a:r>
            <a:r>
              <a:rPr sz="1950" spc="30" baseline="2777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sites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counter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1950" baseline="27777" dirty="0">
                <a:latin typeface="Times New Roman"/>
                <a:cs typeface="Times New Roman"/>
              </a:rPr>
              <a:t>+</a:t>
            </a:r>
            <a:r>
              <a:rPr sz="1950" spc="37" baseline="2777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satisfying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29972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following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relationship;</a:t>
            </a:r>
            <a:endParaRPr sz="2000">
              <a:latin typeface="Times New Roman"/>
              <a:cs typeface="Times New Roman"/>
            </a:endParaRPr>
          </a:p>
          <a:p>
            <a:pPr marL="4813935">
              <a:lnSpc>
                <a:spcPct val="100000"/>
              </a:lnSpc>
              <a:spcBef>
                <a:spcPts val="610"/>
              </a:spcBef>
            </a:pPr>
            <a:r>
              <a:rPr sz="1800" dirty="0">
                <a:solidFill>
                  <a:srgbClr val="00AEEE"/>
                </a:solidFill>
                <a:latin typeface="Times New Roman"/>
                <a:cs typeface="Times New Roman"/>
              </a:rPr>
              <a:t>The</a:t>
            </a:r>
            <a:r>
              <a:rPr sz="1800" spc="-40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EEE"/>
                </a:solidFill>
                <a:latin typeface="Times New Roman"/>
                <a:cs typeface="Times New Roman"/>
              </a:rPr>
              <a:t>remaining</a:t>
            </a:r>
            <a:r>
              <a:rPr sz="1800" spc="-50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EEE"/>
                </a:solidFill>
                <a:latin typeface="Times New Roman"/>
                <a:cs typeface="Times New Roman"/>
              </a:rPr>
              <a:t>neutral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0508" y="2871596"/>
            <a:ext cx="212979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00AEEE"/>
                </a:solidFill>
                <a:latin typeface="Times New Roman"/>
                <a:cs typeface="Times New Roman"/>
              </a:rPr>
              <a:t>and</a:t>
            </a:r>
            <a:r>
              <a:rPr sz="1800" spc="1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EEE"/>
                </a:solidFill>
                <a:latin typeface="Times New Roman"/>
                <a:cs typeface="Times New Roman"/>
              </a:rPr>
              <a:t>negatively</a:t>
            </a:r>
            <a:r>
              <a:rPr sz="1800" spc="-105" dirty="0">
                <a:solidFill>
                  <a:srgbClr val="00AEE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EEE"/>
                </a:solidFill>
                <a:latin typeface="Times New Roman"/>
                <a:cs typeface="Times New Roman"/>
              </a:rPr>
              <a:t>charged particles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8393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latin typeface="Times New Roman"/>
                <a:cs typeface="Times New Roman"/>
              </a:rPr>
              <a:t>WORKING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PRINCIPLE:-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2416810"/>
            <a:ext cx="531368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basic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steps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exchange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chromatography:-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20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6065" algn="l"/>
              </a:tabLst>
            </a:pPr>
            <a:r>
              <a:rPr sz="2000" spc="-10" dirty="0">
                <a:latin typeface="Times New Roman"/>
                <a:cs typeface="Times New Roman"/>
              </a:rPr>
              <a:t>Equilibration</a:t>
            </a:r>
            <a:endParaRPr sz="20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66065" algn="l"/>
              </a:tabLst>
            </a:pP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application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wash</a:t>
            </a:r>
            <a:endParaRPr sz="200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266700" algn="l"/>
              </a:tabLst>
            </a:pPr>
            <a:r>
              <a:rPr sz="2000" spc="-10" dirty="0">
                <a:latin typeface="Times New Roman"/>
                <a:cs typeface="Times New Roman"/>
              </a:rPr>
              <a:t>Elution</a:t>
            </a:r>
            <a:endParaRPr sz="200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66700" algn="l"/>
              </a:tabLst>
            </a:pPr>
            <a:r>
              <a:rPr sz="2000" spc="-10" dirty="0">
                <a:latin typeface="Times New Roman"/>
                <a:cs typeface="Times New Roman"/>
              </a:rPr>
              <a:t>Regeneration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917</Words>
  <Application>Microsoft Office PowerPoint</Application>
  <PresentationFormat>On-screen Show (4:3)</PresentationFormat>
  <Paragraphs>153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ION EXCHANGE CHROMATOGRAPHY</vt:lpstr>
      <vt:lpstr>Slide 2</vt:lpstr>
      <vt:lpstr>INTRODUCTION:-</vt:lpstr>
      <vt:lpstr>TYPES LABORATORY COMMERCIAL AUTOMATED:-</vt:lpstr>
      <vt:lpstr>PRINCIPLE:-</vt:lpstr>
      <vt:lpstr>WORKING:-</vt:lpstr>
      <vt:lpstr>Slide 7</vt:lpstr>
      <vt:lpstr>WORKING PRINCIPLE:-</vt:lpstr>
      <vt:lpstr>Slide 9</vt:lpstr>
      <vt:lpstr>Slide 10</vt:lpstr>
      <vt:lpstr>Slide 11</vt:lpstr>
      <vt:lpstr>Slide 12</vt:lpstr>
      <vt:lpstr>REQUIREMENT:-</vt:lpstr>
      <vt:lpstr>4.Mobile phase:- Acids, alkalis, buffers.</vt:lpstr>
      <vt:lpstr>Slide 15</vt:lpstr>
      <vt:lpstr>Slide 16</vt:lpstr>
      <vt:lpstr>ION EXCHANGERS:-</vt:lpstr>
      <vt:lpstr>CLASSIFICATION OF ION EXCHANGE RESINS:-</vt:lpstr>
      <vt:lpstr>ACCORDING TO THE SOURCE:-</vt:lpstr>
      <vt:lpstr>ION EXCHANGE RESIN:-</vt:lpstr>
      <vt:lpstr>POLYSTYRENE RESINS:-</vt:lpstr>
      <vt:lpstr>ION EXCHANGE GELS:-</vt:lpstr>
      <vt:lpstr>EXCHANGE MEDIUM</vt:lpstr>
      <vt:lpstr>Slide 24</vt:lpstr>
      <vt:lpstr>Slide 25</vt:lpstr>
      <vt:lpstr>Anion and cation Exchangers</vt:lpstr>
      <vt:lpstr>ADVANTAGES</vt:lpstr>
      <vt:lpstr>APPLICATIONS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 EXCHANGE CHROMATOGRAPHY</dc:title>
  <cp:lastModifiedBy>DNR-ORGANIC</cp:lastModifiedBy>
  <cp:revision>4</cp:revision>
  <dcterms:created xsi:type="dcterms:W3CDTF">2024-06-15T13:22:31Z</dcterms:created>
  <dcterms:modified xsi:type="dcterms:W3CDTF">2024-06-15T13:27:20Z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2024-06-15T00:00:00Z</vt:filetime>
  </property>
  <property fmtid="{D5CDD505-2E9C-101B-9397-08002B2CF9AE}" pid="5" name="Producer">
    <vt:lpwstr>3-Heights(TM) PDF Security Shell 4.8.25.2 (http://www.pdf-tools.com)</vt:lpwstr>
  </property>
</Properties>
</file>