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0" r:id="rId1"/>
  </p:sldMasterIdLst>
  <p:notesMasterIdLst>
    <p:notesMasterId r:id="rId32"/>
  </p:notesMasterIdLst>
  <p:sldIdLst>
    <p:sldId id="285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404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98DAD-254A-43F1-B368-C6E64C86F65D}" type="datetimeFigureOut">
              <a:rPr lang="en-IN" smtClean="0"/>
              <a:pPr/>
              <a:t>05-07-2024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E7DB7-33AD-4756-BF9B-527E079157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8462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73FCEC-A6DF-422D-B20A-CF8295B89F14}" type="datetime1">
              <a:rPr lang="en-US" smtClean="0"/>
              <a:pPr/>
              <a:t>7/5/2024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D0985D-FC50-45D6-A533-20E852F2FAF5}" type="datetime1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EEC-2F76-45F9-873D-6ADC07BEBFE9}" type="datetime1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EF4978-E824-4F57-9048-FA5C4FAC87D3}" type="datetime1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15B33-1119-42CE-AAFF-5B72E15F4EA4}" type="datetime1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D1B797-22A9-4104-987C-A2418FF4C1EE}" type="datetime1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A41C9-007F-465C-8F9B-03BE3CF79FB4}" type="datetime1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0D1DAD-4AC9-4D1D-AEE3-371B0F6E9A65}" type="datetime1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7139F-4176-47A0-8AB1-3682073FE796}" type="datetime1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28F8BC-C291-4FF4-B65E-F9304F79BD48}" type="datetime1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11B5B4-0688-46C1-985C-0BCC62344660}" type="datetime1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Dr.D.SURYA PRABHA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57BFDC-9F3A-4C3C-920E-0C3517BBAA01}" type="datetime1">
              <a:rPr lang="en-US" smtClean="0"/>
              <a:pPr/>
              <a:t>7/5/2024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1828800" cy="253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838200"/>
            <a:ext cx="1838123" cy="243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495800"/>
            <a:ext cx="6821777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1071546"/>
            <a:ext cx="4424378" cy="1981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7311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540461"/>
            <a:ext cx="16510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dirty="0">
                <a:latin typeface="Arial"/>
                <a:cs typeface="Arial"/>
              </a:rPr>
              <a:t>C</a:t>
            </a:r>
            <a:r>
              <a:rPr sz="2400" i="0" dirty="0">
                <a:latin typeface="Arial"/>
                <a:cs typeface="Arial"/>
              </a:rPr>
              <a:t>ON</a:t>
            </a:r>
            <a:r>
              <a:rPr sz="2400" i="0" spc="-10" dirty="0">
                <a:latin typeface="Arial"/>
                <a:cs typeface="Arial"/>
              </a:rPr>
              <a:t>T</a:t>
            </a:r>
            <a:r>
              <a:rPr sz="3000" i="0" spc="-10" dirty="0">
                <a:latin typeface="Arial"/>
                <a:cs typeface="Arial"/>
              </a:rPr>
              <a:t>’</a:t>
            </a:r>
            <a:r>
              <a:rPr sz="2400" i="0" spc="-10" dirty="0">
                <a:latin typeface="Arial"/>
                <a:cs typeface="Arial"/>
              </a:rPr>
              <a:t>D</a:t>
            </a:r>
            <a:r>
              <a:rPr sz="3000" i="0" dirty="0">
                <a:latin typeface="Arial"/>
                <a:cs typeface="Arial"/>
              </a:rPr>
              <a:t>…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60678"/>
            <a:ext cx="8073390" cy="44951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5080" indent="-274320" algn="just">
              <a:lnSpc>
                <a:spcPct val="90000"/>
              </a:lnSpc>
              <a:spcBef>
                <a:spcPts val="385"/>
              </a:spcBef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solidFill>
                  <a:srgbClr val="B32C16"/>
                </a:solidFill>
                <a:latin typeface="Arial"/>
                <a:cs typeface="Arial"/>
              </a:rPr>
              <a:t>Anti-dumping duties </a:t>
            </a:r>
            <a:r>
              <a:rPr sz="2400" dirty="0">
                <a:solidFill>
                  <a:srgbClr val="B32C16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When products in a large quantity  are introduced at a </a:t>
            </a:r>
            <a:r>
              <a:rPr sz="2400" dirty="0">
                <a:latin typeface="Arial"/>
                <a:cs typeface="Arial"/>
              </a:rPr>
              <a:t>very </a:t>
            </a:r>
            <a:r>
              <a:rPr sz="2400" spc="-5" dirty="0">
                <a:latin typeface="Arial"/>
                <a:cs typeface="Arial"/>
              </a:rPr>
              <a:t>lower price into the </a:t>
            </a:r>
            <a:r>
              <a:rPr sz="2400" dirty="0">
                <a:latin typeface="Arial"/>
                <a:cs typeface="Arial"/>
              </a:rPr>
              <a:t>foreign  market </a:t>
            </a:r>
            <a:r>
              <a:rPr sz="2400" spc="-5" dirty="0">
                <a:latin typeface="Arial"/>
                <a:cs typeface="Arial"/>
              </a:rPr>
              <a:t>is called ‘dumping’. Therefore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Government of  the importing country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imposes </a:t>
            </a:r>
            <a:r>
              <a:rPr sz="2400" dirty="0">
                <a:latin typeface="Arial"/>
                <a:cs typeface="Arial"/>
              </a:rPr>
              <a:t>customs </a:t>
            </a:r>
            <a:r>
              <a:rPr sz="2400" spc="-5" dirty="0">
                <a:latin typeface="Arial"/>
                <a:cs typeface="Arial"/>
              </a:rPr>
              <a:t>duty on such </a:t>
            </a:r>
            <a:r>
              <a:rPr sz="2400" spc="5" dirty="0">
                <a:latin typeface="Arial"/>
                <a:cs typeface="Arial"/>
              </a:rPr>
              <a:t>at 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very </a:t>
            </a:r>
            <a:r>
              <a:rPr sz="2400" spc="-5" dirty="0">
                <a:latin typeface="Arial"/>
                <a:cs typeface="Arial"/>
              </a:rPr>
              <a:t>high </a:t>
            </a:r>
            <a:r>
              <a:rPr sz="2400" dirty="0">
                <a:latin typeface="Arial"/>
                <a:cs typeface="Arial"/>
              </a:rPr>
              <a:t>rate to </a:t>
            </a:r>
            <a:r>
              <a:rPr sz="2400" spc="-5" dirty="0">
                <a:latin typeface="Arial"/>
                <a:cs typeface="Arial"/>
              </a:rPr>
              <a:t>counteract this </a:t>
            </a:r>
            <a:r>
              <a:rPr sz="2400" dirty="0">
                <a:latin typeface="Arial"/>
                <a:cs typeface="Arial"/>
              </a:rPr>
              <a:t>unfair </a:t>
            </a:r>
            <a:r>
              <a:rPr sz="2400" spc="-5" dirty="0">
                <a:latin typeface="Arial"/>
                <a:cs typeface="Arial"/>
              </a:rPr>
              <a:t>competition </a:t>
            </a:r>
            <a:r>
              <a:rPr sz="2400" dirty="0">
                <a:latin typeface="Arial"/>
                <a:cs typeface="Arial"/>
              </a:rPr>
              <a:t>.  </a:t>
            </a:r>
            <a:r>
              <a:rPr sz="2400" spc="-5" dirty="0">
                <a:latin typeface="Arial"/>
                <a:cs typeface="Arial"/>
              </a:rPr>
              <a:t>This </a:t>
            </a:r>
            <a:r>
              <a:rPr sz="2400" dirty="0">
                <a:latin typeface="Arial"/>
                <a:cs typeface="Arial"/>
              </a:rPr>
              <a:t>duty </a:t>
            </a:r>
            <a:r>
              <a:rPr sz="2400" spc="-5" dirty="0">
                <a:latin typeface="Arial"/>
                <a:cs typeface="Arial"/>
              </a:rPr>
              <a:t>is known as ‘anti-dumping duties’ which are  charged in addition to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normal </a:t>
            </a:r>
            <a:r>
              <a:rPr sz="2400" dirty="0">
                <a:latin typeface="Arial"/>
                <a:cs typeface="Arial"/>
              </a:rPr>
              <a:t>customs duty </a:t>
            </a:r>
            <a:r>
              <a:rPr sz="2400" spc="-10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product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"/>
            </a:pPr>
            <a:endParaRPr sz="330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90000"/>
              </a:lnSpc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solidFill>
                  <a:srgbClr val="B32C16"/>
                </a:solidFill>
                <a:latin typeface="Arial"/>
                <a:cs typeface="Arial"/>
              </a:rPr>
              <a:t>Counteracting duties </a:t>
            </a:r>
            <a:r>
              <a:rPr sz="2400" dirty="0">
                <a:solidFill>
                  <a:srgbClr val="B32C16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These are charged on goods  imported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countries where </a:t>
            </a:r>
            <a:r>
              <a:rPr sz="2400" dirty="0">
                <a:latin typeface="Arial"/>
                <a:cs typeface="Arial"/>
              </a:rPr>
              <a:t>the manufacturer </a:t>
            </a:r>
            <a:r>
              <a:rPr sz="2400" spc="-5" dirty="0">
                <a:latin typeface="Arial"/>
                <a:cs typeface="Arial"/>
              </a:rPr>
              <a:t>exporter  is </a:t>
            </a:r>
            <a:r>
              <a:rPr sz="2400" dirty="0">
                <a:latin typeface="Arial"/>
                <a:cs typeface="Arial"/>
              </a:rPr>
              <a:t>paid , </a:t>
            </a:r>
            <a:r>
              <a:rPr sz="2400" spc="-5" dirty="0">
                <a:latin typeface="Arial"/>
                <a:cs typeface="Arial"/>
              </a:rPr>
              <a:t>directly or </a:t>
            </a:r>
            <a:r>
              <a:rPr sz="2400" dirty="0">
                <a:latin typeface="Arial"/>
                <a:cs typeface="Arial"/>
              </a:rPr>
              <a:t>indirectly a </a:t>
            </a:r>
            <a:r>
              <a:rPr sz="2400" spc="-5" dirty="0">
                <a:latin typeface="Arial"/>
                <a:cs typeface="Arial"/>
              </a:rPr>
              <a:t>subsidy as an incentive </a:t>
            </a:r>
            <a:r>
              <a:rPr sz="2400" dirty="0">
                <a:latin typeface="Arial"/>
                <a:cs typeface="Arial"/>
              </a:rPr>
              <a:t>for  </a:t>
            </a:r>
            <a:r>
              <a:rPr sz="2400" spc="-5" dirty="0">
                <a:latin typeface="Arial"/>
                <a:cs typeface="Arial"/>
              </a:rPr>
              <a:t>export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16661"/>
            <a:ext cx="16510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5" dirty="0">
                <a:latin typeface="Arial"/>
                <a:cs typeface="Arial"/>
              </a:rPr>
              <a:t>C</a:t>
            </a:r>
            <a:r>
              <a:rPr sz="2400" i="0" dirty="0">
                <a:latin typeface="Arial"/>
                <a:cs typeface="Arial"/>
              </a:rPr>
              <a:t>ON</a:t>
            </a:r>
            <a:r>
              <a:rPr sz="2400" i="0" spc="-10" dirty="0">
                <a:latin typeface="Arial"/>
                <a:cs typeface="Arial"/>
              </a:rPr>
              <a:t>T</a:t>
            </a:r>
            <a:r>
              <a:rPr sz="3000" i="0" spc="-10" dirty="0">
                <a:latin typeface="Arial"/>
                <a:cs typeface="Arial"/>
              </a:rPr>
              <a:t>’</a:t>
            </a:r>
            <a:r>
              <a:rPr sz="2400" i="0" spc="-10" dirty="0">
                <a:latin typeface="Arial"/>
                <a:cs typeface="Arial"/>
              </a:rPr>
              <a:t>D</a:t>
            </a:r>
            <a:r>
              <a:rPr sz="3000" i="0" dirty="0">
                <a:latin typeface="Arial"/>
                <a:cs typeface="Arial"/>
              </a:rPr>
              <a:t>…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97253"/>
            <a:ext cx="8073390" cy="435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"/>
              <a:tabLst>
                <a:tab pos="469900" algn="l"/>
              </a:tabLst>
            </a:pPr>
            <a:r>
              <a:rPr sz="2400" dirty="0">
                <a:solidFill>
                  <a:srgbClr val="B32C16"/>
                </a:solidFill>
                <a:latin typeface="Arial"/>
                <a:cs typeface="Arial"/>
              </a:rPr>
              <a:t>Preferential </a:t>
            </a:r>
            <a:r>
              <a:rPr sz="2400" spc="-10" dirty="0">
                <a:solidFill>
                  <a:srgbClr val="B32C16"/>
                </a:solidFill>
                <a:latin typeface="Arial"/>
                <a:cs typeface="Arial"/>
              </a:rPr>
              <a:t>tariff </a:t>
            </a:r>
            <a:r>
              <a:rPr sz="2400" dirty="0">
                <a:solidFill>
                  <a:srgbClr val="B32C16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importing </a:t>
            </a:r>
            <a:r>
              <a:rPr sz="2400" spc="-5" dirty="0">
                <a:latin typeface="Arial"/>
                <a:cs typeface="Arial"/>
              </a:rPr>
              <a:t>country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charge  lower </a:t>
            </a:r>
            <a:r>
              <a:rPr sz="2400" dirty="0">
                <a:latin typeface="Arial"/>
                <a:cs typeface="Arial"/>
              </a:rPr>
              <a:t>duty to the imports </a:t>
            </a:r>
            <a:r>
              <a:rPr sz="2400" spc="-5" dirty="0">
                <a:latin typeface="Arial"/>
                <a:cs typeface="Arial"/>
              </a:rPr>
              <a:t>of friendly countries and higher  duty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imports of non-friendly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countries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"/>
            </a:pPr>
            <a:endParaRPr sz="355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"/>
              <a:tabLst>
                <a:tab pos="469900" algn="l"/>
              </a:tabLst>
            </a:pPr>
            <a:r>
              <a:rPr sz="2400" spc="-5" dirty="0">
                <a:solidFill>
                  <a:srgbClr val="B32C16"/>
                </a:solidFill>
                <a:latin typeface="Arial"/>
                <a:cs typeface="Arial"/>
              </a:rPr>
              <a:t>Alternative Duty </a:t>
            </a:r>
            <a:r>
              <a:rPr sz="2400" dirty="0">
                <a:solidFill>
                  <a:srgbClr val="B32C16"/>
                </a:solidFill>
                <a:latin typeface="Arial"/>
                <a:cs typeface="Arial"/>
              </a:rPr>
              <a:t>–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some cases </a:t>
            </a:r>
            <a:r>
              <a:rPr sz="2400" dirty="0">
                <a:latin typeface="Arial"/>
                <a:cs typeface="Arial"/>
              </a:rPr>
              <a:t>, the </a:t>
            </a:r>
            <a:r>
              <a:rPr sz="2400" spc="-5" dirty="0">
                <a:latin typeface="Arial"/>
                <a:cs typeface="Arial"/>
              </a:rPr>
              <a:t>higher </a:t>
            </a:r>
            <a:r>
              <a:rPr sz="2400" dirty="0">
                <a:latin typeface="Arial"/>
                <a:cs typeface="Arial"/>
              </a:rPr>
              <a:t>duty </a:t>
            </a:r>
            <a:r>
              <a:rPr sz="2400" spc="-10" dirty="0">
                <a:latin typeface="Arial"/>
                <a:cs typeface="Arial"/>
              </a:rPr>
              <a:t>is  </a:t>
            </a:r>
            <a:r>
              <a:rPr sz="2400" spc="-5" dirty="0">
                <a:latin typeface="Arial"/>
                <a:cs typeface="Arial"/>
              </a:rPr>
              <a:t>imposed when protection is required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home industry  </a:t>
            </a:r>
            <a:r>
              <a:rPr sz="2400" dirty="0">
                <a:latin typeface="Arial"/>
                <a:cs typeface="Arial"/>
              </a:rPr>
              <a:t>from the low priced </a:t>
            </a:r>
            <a:r>
              <a:rPr sz="2400" spc="-5" dirty="0">
                <a:latin typeface="Arial"/>
                <a:cs typeface="Arial"/>
              </a:rPr>
              <a:t>imports </a:t>
            </a:r>
            <a:r>
              <a:rPr sz="2400" dirty="0">
                <a:latin typeface="Arial"/>
                <a:cs typeface="Arial"/>
              </a:rPr>
              <a:t>. In some imports </a:t>
            </a:r>
            <a:r>
              <a:rPr sz="2400" spc="-5" dirty="0">
                <a:latin typeface="Arial"/>
                <a:cs typeface="Arial"/>
              </a:rPr>
              <a:t>lower </a:t>
            </a:r>
            <a:r>
              <a:rPr sz="2400" dirty="0">
                <a:latin typeface="Arial"/>
                <a:cs typeface="Arial"/>
              </a:rPr>
              <a:t>rate 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duty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imposed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"/>
            </a:pPr>
            <a:endParaRPr sz="3550">
              <a:latin typeface="Times New Roman"/>
              <a:cs typeface="Times New Roman"/>
            </a:endParaRPr>
          </a:p>
          <a:p>
            <a:pPr marL="469900" marR="6985" indent="-45720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"/>
              <a:tabLst>
                <a:tab pos="469900" algn="l"/>
              </a:tabLst>
            </a:pPr>
            <a:r>
              <a:rPr sz="2400" spc="-5" dirty="0">
                <a:solidFill>
                  <a:srgbClr val="B32C16"/>
                </a:solidFill>
                <a:latin typeface="Arial"/>
                <a:cs typeface="Arial"/>
              </a:rPr>
              <a:t>Compound or Mixed </a:t>
            </a:r>
            <a:r>
              <a:rPr sz="2400" dirty="0">
                <a:solidFill>
                  <a:srgbClr val="B32C16"/>
                </a:solidFill>
                <a:latin typeface="Arial"/>
                <a:cs typeface="Arial"/>
              </a:rPr>
              <a:t>duty – </a:t>
            </a:r>
            <a:r>
              <a:rPr sz="2400" spc="-5" dirty="0">
                <a:latin typeface="Arial"/>
                <a:cs typeface="Arial"/>
              </a:rPr>
              <a:t>Here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both specific as </a:t>
            </a:r>
            <a:r>
              <a:rPr sz="2400" dirty="0">
                <a:latin typeface="Arial"/>
                <a:cs typeface="Arial"/>
              </a:rPr>
              <a:t>well  </a:t>
            </a:r>
            <a:r>
              <a:rPr sz="2400" spc="-5" dirty="0">
                <a:latin typeface="Arial"/>
                <a:cs typeface="Arial"/>
              </a:rPr>
              <a:t>as ad valorem duty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imposed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charged upon </a:t>
            </a:r>
            <a:r>
              <a:rPr dirty="0"/>
              <a:t>the imports . </a:t>
            </a:r>
            <a:r>
              <a:rPr spc="-5" dirty="0"/>
              <a:t>During particular season </a:t>
            </a:r>
            <a:r>
              <a:rPr dirty="0"/>
              <a:t>the  higher rate </a:t>
            </a:r>
            <a:r>
              <a:rPr spc="-5" dirty="0"/>
              <a:t>of </a:t>
            </a:r>
            <a:r>
              <a:rPr dirty="0"/>
              <a:t>duty </a:t>
            </a:r>
            <a:r>
              <a:rPr spc="-5" dirty="0"/>
              <a:t>is </a:t>
            </a:r>
            <a:r>
              <a:rPr dirty="0"/>
              <a:t>charged to protect </a:t>
            </a:r>
            <a:r>
              <a:rPr spc="-5" dirty="0"/>
              <a:t>domestic  seasonal product</a:t>
            </a:r>
            <a:r>
              <a:rPr spc="10" dirty="0"/>
              <a:t> </a:t>
            </a:r>
            <a:r>
              <a:rPr dirty="0"/>
              <a:t>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dirty="0">
                <a:solidFill>
                  <a:srgbClr val="B32C16"/>
                </a:solidFill>
              </a:rPr>
              <a:t>Single-column </a:t>
            </a:r>
            <a:r>
              <a:rPr spc="-5" dirty="0">
                <a:solidFill>
                  <a:srgbClr val="B32C16"/>
                </a:solidFill>
              </a:rPr>
              <a:t>and </a:t>
            </a:r>
            <a:r>
              <a:rPr dirty="0">
                <a:solidFill>
                  <a:srgbClr val="B32C16"/>
                </a:solidFill>
              </a:rPr>
              <a:t>Multi-column duty – </a:t>
            </a:r>
            <a:r>
              <a:rPr dirty="0"/>
              <a:t>In </a:t>
            </a:r>
            <a:r>
              <a:rPr spc="-5" dirty="0"/>
              <a:t>case of single  column </a:t>
            </a:r>
            <a:r>
              <a:rPr dirty="0"/>
              <a:t>duty the </a:t>
            </a:r>
            <a:r>
              <a:rPr spc="-5" dirty="0"/>
              <a:t>same </a:t>
            </a:r>
            <a:r>
              <a:rPr dirty="0"/>
              <a:t>rate </a:t>
            </a:r>
            <a:r>
              <a:rPr spc="-5" dirty="0"/>
              <a:t>of duty </a:t>
            </a:r>
            <a:r>
              <a:rPr dirty="0"/>
              <a:t>( </a:t>
            </a:r>
            <a:r>
              <a:rPr spc="-5" dirty="0"/>
              <a:t>standard </a:t>
            </a:r>
            <a:r>
              <a:rPr dirty="0"/>
              <a:t>rate ) </a:t>
            </a:r>
            <a:r>
              <a:rPr spc="-10" dirty="0"/>
              <a:t>is  </a:t>
            </a:r>
            <a:r>
              <a:rPr spc="-5" dirty="0"/>
              <a:t>imposed upon </a:t>
            </a:r>
            <a:r>
              <a:rPr dirty="0"/>
              <a:t>the imports </a:t>
            </a:r>
            <a:r>
              <a:rPr spc="-5" dirty="0"/>
              <a:t>of all</a:t>
            </a:r>
            <a:r>
              <a:rPr spc="25" dirty="0"/>
              <a:t> </a:t>
            </a:r>
            <a:r>
              <a:rPr spc="-5" dirty="0"/>
              <a:t>countries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165036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dirty="0">
                <a:latin typeface="Arial"/>
                <a:cs typeface="Arial"/>
              </a:rPr>
              <a:t>C</a:t>
            </a:r>
            <a:r>
              <a:rPr sz="2400" i="0" spc="-5" dirty="0">
                <a:latin typeface="Arial"/>
                <a:cs typeface="Arial"/>
              </a:rPr>
              <a:t>ONT</a:t>
            </a:r>
            <a:r>
              <a:rPr sz="3000" i="0" spc="-15" dirty="0">
                <a:latin typeface="Arial"/>
                <a:cs typeface="Arial"/>
              </a:rPr>
              <a:t>’</a:t>
            </a:r>
            <a:r>
              <a:rPr sz="2400" i="0" spc="-10" dirty="0">
                <a:latin typeface="Arial"/>
                <a:cs typeface="Arial"/>
              </a:rPr>
              <a:t>D</a:t>
            </a:r>
            <a:r>
              <a:rPr sz="3000" b="0" i="0" dirty="0">
                <a:solidFill>
                  <a:srgbClr val="565F6C"/>
                </a:solidFill>
                <a:latin typeface="Arial"/>
                <a:cs typeface="Arial"/>
              </a:rPr>
              <a:t>…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67890"/>
            <a:ext cx="2259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solidFill>
                  <a:srgbClr val="B32C16"/>
                </a:solidFill>
                <a:latin typeface="Arial"/>
                <a:cs typeface="Arial"/>
              </a:rPr>
              <a:t>Seasonal</a:t>
            </a:r>
            <a:r>
              <a:rPr sz="2400" spc="114" dirty="0">
                <a:solidFill>
                  <a:srgbClr val="B32C1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B32C16"/>
                </a:solidFill>
                <a:latin typeface="Arial"/>
                <a:cs typeface="Arial"/>
              </a:rPr>
              <a:t>duty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1357" y="2067890"/>
            <a:ext cx="56178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B32C16"/>
                </a:solidFill>
                <a:latin typeface="Arial"/>
                <a:cs typeface="Arial"/>
              </a:rPr>
              <a:t>-</a:t>
            </a:r>
            <a:r>
              <a:rPr sz="2400" spc="185" dirty="0">
                <a:solidFill>
                  <a:srgbClr val="B32C16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some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seasonal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period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higher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duty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40461"/>
            <a:ext cx="55619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40" dirty="0">
                <a:latin typeface="Arial"/>
                <a:cs typeface="Arial"/>
              </a:rPr>
              <a:t>A</a:t>
            </a:r>
            <a:r>
              <a:rPr sz="2400" i="0" spc="-40" dirty="0">
                <a:latin typeface="Arial"/>
                <a:cs typeface="Arial"/>
              </a:rPr>
              <a:t>DVANTAGES </a:t>
            </a:r>
            <a:r>
              <a:rPr sz="2400" i="0" dirty="0">
                <a:latin typeface="Arial"/>
                <a:cs typeface="Arial"/>
              </a:rPr>
              <a:t>OF </a:t>
            </a:r>
            <a:r>
              <a:rPr sz="2400" i="0" spc="-35" dirty="0">
                <a:latin typeface="Arial"/>
                <a:cs typeface="Arial"/>
              </a:rPr>
              <a:t>TARIFF</a:t>
            </a:r>
            <a:r>
              <a:rPr sz="2400" i="0" spc="-10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BARRIERS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8148955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Imports,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abroad are discouraged or even </a:t>
            </a:r>
            <a:r>
              <a:rPr sz="2400" dirty="0">
                <a:latin typeface="Arial"/>
                <a:cs typeface="Arial"/>
              </a:rPr>
              <a:t>eliminated  to a </a:t>
            </a:r>
            <a:r>
              <a:rPr sz="2400" spc="-5" dirty="0">
                <a:latin typeface="Arial"/>
                <a:cs typeface="Arial"/>
              </a:rPr>
              <a:t>consideration extent.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"/>
            </a:pPr>
            <a:endParaRPr sz="35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Protection is </a:t>
            </a:r>
            <a:r>
              <a:rPr sz="2400" spc="-5" dirty="0">
                <a:latin typeface="Arial"/>
                <a:cs typeface="Arial"/>
              </a:rPr>
              <a:t>given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home industries and manufacturing  activities. The facilities </a:t>
            </a:r>
            <a:r>
              <a:rPr sz="2400" dirty="0">
                <a:latin typeface="Arial"/>
                <a:cs typeface="Arial"/>
              </a:rPr>
              <a:t>increase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domestic  production.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"/>
            </a:pPr>
            <a:endParaRPr sz="3550">
              <a:latin typeface="Times New Roman"/>
              <a:cs typeface="Times New Roman"/>
            </a:endParaRPr>
          </a:p>
          <a:p>
            <a:pPr marL="286385" marR="6985" indent="-27432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Consumption of </a:t>
            </a:r>
            <a:r>
              <a:rPr sz="2400" dirty="0">
                <a:latin typeface="Arial"/>
                <a:cs typeface="Arial"/>
              </a:rPr>
              <a:t>foreign </a:t>
            </a:r>
            <a:r>
              <a:rPr sz="2400" spc="-5" dirty="0">
                <a:latin typeface="Arial"/>
                <a:cs typeface="Arial"/>
              </a:rPr>
              <a:t>goods reduces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considerable  </a:t>
            </a:r>
            <a:r>
              <a:rPr sz="2400" spc="-5" dirty="0">
                <a:latin typeface="Arial"/>
                <a:cs typeface="Arial"/>
              </a:rPr>
              <a:t>extent 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attraction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imported goods is </a:t>
            </a:r>
            <a:r>
              <a:rPr sz="2400" dirty="0">
                <a:latin typeface="Arial"/>
                <a:cs typeface="Arial"/>
              </a:rPr>
              <a:t>brought  </a:t>
            </a:r>
            <a:r>
              <a:rPr sz="2400" spc="-5" dirty="0">
                <a:latin typeface="Arial"/>
                <a:cs typeface="Arial"/>
              </a:rPr>
              <a:t>down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considerably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64261"/>
            <a:ext cx="16510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dirty="0">
                <a:latin typeface="Arial"/>
                <a:cs typeface="Arial"/>
              </a:rPr>
              <a:t>C</a:t>
            </a:r>
            <a:r>
              <a:rPr sz="2400" i="0" dirty="0">
                <a:latin typeface="Arial"/>
                <a:cs typeface="Arial"/>
              </a:rPr>
              <a:t>ON</a:t>
            </a:r>
            <a:r>
              <a:rPr sz="2400" i="0" spc="-10" dirty="0">
                <a:latin typeface="Arial"/>
                <a:cs typeface="Arial"/>
              </a:rPr>
              <a:t>T</a:t>
            </a:r>
            <a:r>
              <a:rPr sz="3000" i="0" spc="-10" dirty="0">
                <a:latin typeface="Arial"/>
                <a:cs typeface="Arial"/>
              </a:rPr>
              <a:t>’</a:t>
            </a:r>
            <a:r>
              <a:rPr sz="2400" i="0" spc="-10" dirty="0">
                <a:latin typeface="Arial"/>
                <a:cs typeface="Arial"/>
              </a:rPr>
              <a:t>D</a:t>
            </a:r>
            <a:r>
              <a:rPr sz="3000" i="0" dirty="0">
                <a:latin typeface="Arial"/>
                <a:cs typeface="Arial"/>
              </a:rPr>
              <a:t>…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4414"/>
            <a:ext cx="8149590" cy="472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spc="-50" dirty="0">
                <a:latin typeface="Arial"/>
                <a:cs typeface="Arial"/>
              </a:rPr>
              <a:t>Tariffs </a:t>
            </a:r>
            <a:r>
              <a:rPr sz="2400" spc="-5" dirty="0">
                <a:latin typeface="Arial"/>
                <a:cs typeface="Arial"/>
              </a:rPr>
              <a:t>give substantial </a:t>
            </a:r>
            <a:r>
              <a:rPr sz="2400" dirty="0">
                <a:latin typeface="Arial"/>
                <a:cs typeface="Arial"/>
              </a:rPr>
              <a:t>revenue to the </a:t>
            </a:r>
            <a:r>
              <a:rPr sz="2400" spc="-5" dirty="0">
                <a:latin typeface="Arial"/>
                <a:cs typeface="Arial"/>
              </a:rPr>
              <a:t>government. </a:t>
            </a:r>
            <a:r>
              <a:rPr sz="2400" dirty="0">
                <a:latin typeface="Arial"/>
                <a:cs typeface="Arial"/>
              </a:rPr>
              <a:t>In  addition, they </a:t>
            </a:r>
            <a:r>
              <a:rPr sz="2400" spc="-5" dirty="0">
                <a:latin typeface="Arial"/>
                <a:cs typeface="Arial"/>
              </a:rPr>
              <a:t>also </a:t>
            </a:r>
            <a:r>
              <a:rPr sz="2400" dirty="0">
                <a:latin typeface="Arial"/>
                <a:cs typeface="Arial"/>
              </a:rPr>
              <a:t>create employment </a:t>
            </a:r>
            <a:r>
              <a:rPr sz="2400" spc="-5" dirty="0">
                <a:latin typeface="Arial"/>
                <a:cs typeface="Arial"/>
              </a:rPr>
              <a:t>opportunities within  the country as there is encouragement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domestic  industries and production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activities.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"/>
            </a:pPr>
            <a:endParaRPr sz="355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spc="-50" dirty="0">
                <a:latin typeface="Arial"/>
                <a:cs typeface="Arial"/>
              </a:rPr>
              <a:t>Tariffs </a:t>
            </a:r>
            <a:r>
              <a:rPr sz="2400" spc="-5" dirty="0">
                <a:latin typeface="Arial"/>
                <a:cs typeface="Arial"/>
              </a:rPr>
              <a:t>remove or at least reduce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deficit </a:t>
            </a:r>
            <a:r>
              <a:rPr sz="2400" dirty="0">
                <a:latin typeface="Arial"/>
                <a:cs typeface="Arial"/>
              </a:rPr>
              <a:t>in the balance 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trade </a:t>
            </a:r>
            <a:r>
              <a:rPr sz="2400" spc="-5" dirty="0">
                <a:latin typeface="Arial"/>
                <a:cs typeface="Arial"/>
              </a:rPr>
              <a:t>and balance 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payments.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"/>
            </a:pPr>
            <a:endParaRPr sz="35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spc="-55" dirty="0">
                <a:latin typeface="Arial"/>
                <a:cs typeface="Arial"/>
              </a:rPr>
              <a:t>Tariff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 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influence the political and economic  </a:t>
            </a:r>
            <a:r>
              <a:rPr sz="2400" dirty="0">
                <a:latin typeface="Arial"/>
                <a:cs typeface="Arial"/>
              </a:rPr>
              <a:t>policies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other </a:t>
            </a:r>
            <a:r>
              <a:rPr sz="2400" spc="-5" dirty="0">
                <a:latin typeface="Arial"/>
                <a:cs typeface="Arial"/>
              </a:rPr>
              <a:t>countries.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25" dirty="0">
                <a:latin typeface="Arial"/>
                <a:cs typeface="Arial"/>
              </a:rPr>
              <a:t>country,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example, may  raise </a:t>
            </a:r>
            <a:r>
              <a:rPr sz="2400" dirty="0">
                <a:latin typeface="Arial"/>
                <a:cs typeface="Arial"/>
              </a:rPr>
              <a:t>its </a:t>
            </a:r>
            <a:r>
              <a:rPr sz="2400" spc="-10" dirty="0">
                <a:latin typeface="Arial"/>
                <a:cs typeface="Arial"/>
              </a:rPr>
              <a:t>tariffs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protect against </a:t>
            </a:r>
            <a:r>
              <a:rPr sz="2400" spc="-10" dirty="0">
                <a:latin typeface="Arial"/>
                <a:cs typeface="Arial"/>
              </a:rPr>
              <a:t>tariffs </a:t>
            </a:r>
            <a:r>
              <a:rPr sz="2400" dirty="0">
                <a:latin typeface="Arial"/>
                <a:cs typeface="Arial"/>
              </a:rPr>
              <a:t>raised </a:t>
            </a:r>
            <a:r>
              <a:rPr sz="2400" spc="-5" dirty="0">
                <a:latin typeface="Arial"/>
                <a:cs typeface="Arial"/>
              </a:rPr>
              <a:t>by other  countries.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6885" y="769365"/>
            <a:ext cx="48901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5" dirty="0">
                <a:latin typeface="Arial"/>
                <a:cs typeface="Arial"/>
              </a:rPr>
              <a:t>W</a:t>
            </a:r>
            <a:r>
              <a:rPr sz="2400" i="0" spc="-5" dirty="0">
                <a:latin typeface="Arial"/>
                <a:cs typeface="Arial"/>
              </a:rPr>
              <a:t>HO </a:t>
            </a:r>
            <a:r>
              <a:rPr sz="2400" i="0" dirty="0">
                <a:latin typeface="Arial"/>
                <a:cs typeface="Arial"/>
              </a:rPr>
              <a:t>GAIN FROM </a:t>
            </a:r>
            <a:r>
              <a:rPr sz="2400" i="0" spc="-30" dirty="0">
                <a:latin typeface="Arial"/>
                <a:cs typeface="Arial"/>
              </a:rPr>
              <a:t>TARIFFS</a:t>
            </a:r>
            <a:r>
              <a:rPr sz="2400" i="0" spc="605" dirty="0">
                <a:latin typeface="Arial"/>
                <a:cs typeface="Arial"/>
              </a:rPr>
              <a:t> </a:t>
            </a:r>
            <a:r>
              <a:rPr sz="3000" i="0" spc="5" dirty="0">
                <a:latin typeface="Arial"/>
                <a:cs typeface="Arial"/>
              </a:rPr>
              <a:t>???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7380"/>
            <a:ext cx="7311390" cy="464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715" indent="-274320" algn="just">
              <a:lnSpc>
                <a:spcPct val="150100"/>
              </a:lnSpc>
              <a:spcBef>
                <a:spcPts val="9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Government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importing countries </a:t>
            </a:r>
            <a:r>
              <a:rPr sz="2400" dirty="0">
                <a:latin typeface="Arial"/>
                <a:cs typeface="Arial"/>
              </a:rPr>
              <a:t>earn </a:t>
            </a:r>
            <a:r>
              <a:rPr sz="2400" spc="-5" dirty="0">
                <a:latin typeface="Arial"/>
                <a:cs typeface="Arial"/>
              </a:rPr>
              <a:t>money  in </a:t>
            </a:r>
            <a:r>
              <a:rPr sz="2400" dirty="0">
                <a:latin typeface="Arial"/>
                <a:cs typeface="Arial"/>
              </a:rPr>
              <a:t>the form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revenue</a:t>
            </a:r>
            <a:endParaRPr sz="2400">
              <a:latin typeface="Arial"/>
              <a:cs typeface="Arial"/>
            </a:endParaRPr>
          </a:p>
          <a:p>
            <a:pPr marL="286385" marR="6350" indent="-274320" algn="just">
              <a:lnSpc>
                <a:spcPct val="15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Industries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importing country would find  market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their products as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imported goods </a:t>
            </a:r>
            <a:r>
              <a:rPr sz="2400" dirty="0">
                <a:latin typeface="Arial"/>
                <a:cs typeface="Arial"/>
              </a:rPr>
              <a:t>will 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expensive</a:t>
            </a:r>
            <a:endParaRPr sz="24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2039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Jobs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domestic </a:t>
            </a:r>
            <a:r>
              <a:rPr sz="2400" dirty="0">
                <a:latin typeface="Arial"/>
                <a:cs typeface="Arial"/>
              </a:rPr>
              <a:t>markets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saved</a:t>
            </a:r>
            <a:endParaRPr sz="2400">
              <a:latin typeface="Arial"/>
              <a:cs typeface="Arial"/>
            </a:endParaRPr>
          </a:p>
          <a:p>
            <a:pPr marL="286385" marR="5080" indent="-274320" algn="just">
              <a:lnSpc>
                <a:spcPct val="15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Business </a:t>
            </a:r>
            <a:r>
              <a:rPr sz="2400" dirty="0">
                <a:latin typeface="Arial"/>
                <a:cs typeface="Arial"/>
              </a:rPr>
              <a:t>for the </a:t>
            </a:r>
            <a:r>
              <a:rPr sz="2400" spc="-5" dirty="0">
                <a:latin typeface="Arial"/>
                <a:cs typeface="Arial"/>
              </a:rPr>
              <a:t>ancillary industry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servicing </a:t>
            </a:r>
            <a:r>
              <a:rPr sz="2400" dirty="0">
                <a:latin typeface="Arial"/>
                <a:cs typeface="Arial"/>
              </a:rPr>
              <a:t>,  </a:t>
            </a:r>
            <a:r>
              <a:rPr sz="2400" spc="-5" dirty="0">
                <a:latin typeface="Arial"/>
                <a:cs typeface="Arial"/>
              </a:rPr>
              <a:t>market intermediation </a:t>
            </a:r>
            <a:r>
              <a:rPr sz="2400" dirty="0">
                <a:latin typeface="Arial"/>
                <a:cs typeface="Arial"/>
              </a:rPr>
              <a:t>etc. </a:t>
            </a:r>
            <a:r>
              <a:rPr sz="2400" spc="-5" dirty="0">
                <a:latin typeface="Arial"/>
                <a:cs typeface="Arial"/>
              </a:rPr>
              <a:t>is also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protected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8458" y="891666"/>
            <a:ext cx="60255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5" dirty="0">
                <a:latin typeface="Arial"/>
                <a:cs typeface="Arial"/>
              </a:rPr>
              <a:t>W</a:t>
            </a:r>
            <a:r>
              <a:rPr sz="2400" i="0" spc="-5" dirty="0">
                <a:latin typeface="Arial"/>
                <a:cs typeface="Arial"/>
              </a:rPr>
              <a:t>HO ARE </a:t>
            </a:r>
            <a:r>
              <a:rPr sz="2400" i="0" spc="-30" dirty="0">
                <a:latin typeface="Arial"/>
                <a:cs typeface="Arial"/>
              </a:rPr>
              <a:t>ADVERSELY </a:t>
            </a:r>
            <a:r>
              <a:rPr sz="2400" i="0" spc="-5" dirty="0">
                <a:latin typeface="Arial"/>
                <a:cs typeface="Arial"/>
              </a:rPr>
              <a:t>AFFECTED</a:t>
            </a:r>
            <a:r>
              <a:rPr sz="2400" i="0" spc="335" dirty="0">
                <a:latin typeface="Arial"/>
                <a:cs typeface="Arial"/>
              </a:rPr>
              <a:t> </a:t>
            </a:r>
            <a:r>
              <a:rPr sz="3000" i="0" spc="5" dirty="0">
                <a:latin typeface="Arial"/>
                <a:cs typeface="Arial"/>
              </a:rPr>
              <a:t>???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294966"/>
            <a:ext cx="566293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Consumers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28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Industries of </a:t>
            </a:r>
            <a:r>
              <a:rPr sz="2800" spc="-5" dirty="0">
                <a:latin typeface="Arial"/>
                <a:cs typeface="Arial"/>
              </a:rPr>
              <a:t>the exporting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country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2392" y="540461"/>
            <a:ext cx="36201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dirty="0">
                <a:latin typeface="Arial"/>
                <a:cs typeface="Arial"/>
              </a:rPr>
              <a:t>N</a:t>
            </a:r>
            <a:r>
              <a:rPr sz="2400" i="0" dirty="0">
                <a:latin typeface="Arial"/>
                <a:cs typeface="Arial"/>
              </a:rPr>
              <a:t>ON </a:t>
            </a:r>
            <a:r>
              <a:rPr sz="2400" i="0" spc="-35" dirty="0">
                <a:latin typeface="Arial"/>
                <a:cs typeface="Arial"/>
              </a:rPr>
              <a:t>TARIFF</a:t>
            </a:r>
            <a:r>
              <a:rPr sz="2400" i="0" spc="26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BARRIERS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21053"/>
            <a:ext cx="8150859" cy="420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350" indent="-27432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Non-tariff barriers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trade </a:t>
            </a:r>
            <a:r>
              <a:rPr sz="2400" spc="-5" dirty="0">
                <a:latin typeface="Arial"/>
                <a:cs typeface="Arial"/>
              </a:rPr>
              <a:t>(NTBs) are trade  barriers </a:t>
            </a:r>
            <a:r>
              <a:rPr sz="2400" dirty="0">
                <a:latin typeface="Arial"/>
                <a:cs typeface="Arial"/>
              </a:rPr>
              <a:t>that restrict imports </a:t>
            </a:r>
            <a:r>
              <a:rPr sz="2400" spc="-5" dirty="0">
                <a:latin typeface="Arial"/>
                <a:cs typeface="Arial"/>
              </a:rPr>
              <a:t>but are not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usual </a:t>
            </a:r>
            <a:r>
              <a:rPr sz="2400" dirty="0">
                <a:latin typeface="Arial"/>
                <a:cs typeface="Arial"/>
              </a:rPr>
              <a:t>form 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tariff </a:t>
            </a:r>
            <a:r>
              <a:rPr sz="2400" dirty="0">
                <a:latin typeface="Arial"/>
                <a:cs typeface="Arial"/>
              </a:rPr>
              <a:t>. </a:t>
            </a:r>
            <a:r>
              <a:rPr sz="2400" spc="-5" dirty="0">
                <a:latin typeface="Arial"/>
                <a:cs typeface="Arial"/>
              </a:rPr>
              <a:t>Some common examples of NTB's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anti-  </a:t>
            </a:r>
            <a:r>
              <a:rPr sz="2400" dirty="0">
                <a:latin typeface="Arial"/>
                <a:cs typeface="Arial"/>
              </a:rPr>
              <a:t>dumping </a:t>
            </a:r>
            <a:r>
              <a:rPr sz="2400" spc="-5" dirty="0">
                <a:latin typeface="Arial"/>
                <a:cs typeface="Arial"/>
              </a:rPr>
              <a:t>measures and </a:t>
            </a:r>
            <a:r>
              <a:rPr sz="2400" dirty="0">
                <a:latin typeface="Arial"/>
                <a:cs typeface="Arial"/>
              </a:rPr>
              <a:t>countervailing duties , </a:t>
            </a:r>
            <a:r>
              <a:rPr sz="2400" spc="-5" dirty="0">
                <a:latin typeface="Arial"/>
                <a:cs typeface="Arial"/>
              </a:rPr>
              <a:t>which,  </a:t>
            </a:r>
            <a:r>
              <a:rPr sz="2400" dirty="0">
                <a:latin typeface="Arial"/>
                <a:cs typeface="Arial"/>
              </a:rPr>
              <a:t>although called </a:t>
            </a:r>
            <a:r>
              <a:rPr sz="2400" spc="-10" dirty="0">
                <a:latin typeface="Arial"/>
                <a:cs typeface="Arial"/>
              </a:rPr>
              <a:t>non-tariff </a:t>
            </a:r>
            <a:r>
              <a:rPr sz="2400" spc="-5" dirty="0">
                <a:latin typeface="Arial"/>
                <a:cs typeface="Arial"/>
              </a:rPr>
              <a:t>barriers, have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effect of tariffs  </a:t>
            </a:r>
            <a:r>
              <a:rPr sz="2400" spc="-5" dirty="0">
                <a:latin typeface="Arial"/>
                <a:cs typeface="Arial"/>
              </a:rPr>
              <a:t>once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are enacted.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286385" marR="5080" indent="64008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Some of </a:t>
            </a:r>
            <a:r>
              <a:rPr sz="2400" spc="-10" dirty="0">
                <a:latin typeface="Arial"/>
                <a:cs typeface="Arial"/>
              </a:rPr>
              <a:t>non-tariff </a:t>
            </a:r>
            <a:r>
              <a:rPr sz="2400" spc="-5" dirty="0">
                <a:latin typeface="Arial"/>
                <a:cs typeface="Arial"/>
              </a:rPr>
              <a:t>barriers are not directly related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foreign </a:t>
            </a:r>
            <a:r>
              <a:rPr sz="2400" dirty="0">
                <a:latin typeface="Arial"/>
                <a:cs typeface="Arial"/>
              </a:rPr>
              <a:t>economic </a:t>
            </a:r>
            <a:r>
              <a:rPr sz="2400" spc="-5" dirty="0">
                <a:latin typeface="Arial"/>
                <a:cs typeface="Arial"/>
              </a:rPr>
              <a:t>regulations but nevertheless have a  </a:t>
            </a:r>
            <a:r>
              <a:rPr sz="2400" dirty="0">
                <a:latin typeface="Arial"/>
                <a:cs typeface="Arial"/>
              </a:rPr>
              <a:t>significant </a:t>
            </a:r>
            <a:r>
              <a:rPr sz="2400" spc="-5" dirty="0">
                <a:latin typeface="Arial"/>
                <a:cs typeface="Arial"/>
              </a:rPr>
              <a:t>impact on foreign-economic </a:t>
            </a:r>
            <a:r>
              <a:rPr sz="2400" dirty="0">
                <a:latin typeface="Arial"/>
                <a:cs typeface="Arial"/>
              </a:rPr>
              <a:t>activity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foreign  </a:t>
            </a:r>
            <a:r>
              <a:rPr sz="2400" spc="-5" dirty="0">
                <a:latin typeface="Arial"/>
                <a:cs typeface="Arial"/>
              </a:rPr>
              <a:t>trade between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countries.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125" y="540461"/>
            <a:ext cx="45542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400" i="0" spc="-5" dirty="0">
                <a:solidFill>
                  <a:srgbClr val="006FC0"/>
                </a:solidFill>
                <a:latin typeface="Arial"/>
                <a:cs typeface="Arial"/>
              </a:rPr>
              <a:t>XAMPLE </a:t>
            </a:r>
            <a:r>
              <a:rPr sz="3000" i="0" dirty="0">
                <a:solidFill>
                  <a:srgbClr val="006FC0"/>
                </a:solidFill>
                <a:latin typeface="Arial"/>
                <a:cs typeface="Arial"/>
              </a:rPr>
              <a:t>: </a:t>
            </a:r>
            <a:r>
              <a:rPr sz="3000" i="0" spc="-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i="0" spc="-5" dirty="0">
                <a:solidFill>
                  <a:srgbClr val="006FC0"/>
                </a:solidFill>
                <a:latin typeface="Arial"/>
                <a:cs typeface="Arial"/>
              </a:rPr>
              <a:t>PPLES</a:t>
            </a:r>
            <a:r>
              <a:rPr sz="2400" i="0" spc="1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0" spc="-10" dirty="0">
                <a:solidFill>
                  <a:srgbClr val="006FC0"/>
                </a:solidFill>
                <a:latin typeface="Arial"/>
                <a:cs typeface="Arial"/>
              </a:rPr>
              <a:t>BANNED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259" y="1625853"/>
            <a:ext cx="298577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New </a:t>
            </a:r>
            <a:r>
              <a:rPr sz="2400" b="1" spc="-15" dirty="0">
                <a:latin typeface="Arial"/>
                <a:cs typeface="Arial"/>
              </a:rPr>
              <a:t>Zealand’s  </a:t>
            </a:r>
            <a:r>
              <a:rPr sz="2400" b="1" spc="-5" dirty="0">
                <a:latin typeface="Arial"/>
                <a:cs typeface="Arial"/>
              </a:rPr>
              <a:t>apples account </a:t>
            </a:r>
            <a:r>
              <a:rPr sz="2400" b="1" dirty="0">
                <a:latin typeface="Arial"/>
                <a:cs typeface="Arial"/>
              </a:rPr>
              <a:t>for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  </a:t>
            </a:r>
            <a:r>
              <a:rPr sz="2400" b="1" spc="-5" dirty="0">
                <a:latin typeface="Arial"/>
                <a:cs typeface="Arial"/>
              </a:rPr>
              <a:t>third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its  agricultural exports  </a:t>
            </a:r>
            <a:r>
              <a:rPr sz="2400" b="1" dirty="0">
                <a:latin typeface="Arial"/>
                <a:cs typeface="Arial"/>
              </a:rPr>
              <a:t>but </a:t>
            </a:r>
            <a:r>
              <a:rPr sz="2400" b="1" spc="-5" dirty="0">
                <a:latin typeface="Arial"/>
                <a:cs typeface="Arial"/>
              </a:rPr>
              <a:t>have been  banned from  Australia since 1921  due to fears about  the spread </a:t>
            </a:r>
            <a:r>
              <a:rPr sz="2400" b="1" dirty="0">
                <a:latin typeface="Arial"/>
                <a:cs typeface="Arial"/>
              </a:rPr>
              <a:t>of fire  blight , </a:t>
            </a:r>
            <a:r>
              <a:rPr sz="2400" b="1" spc="-5" dirty="0">
                <a:latin typeface="Arial"/>
                <a:cs typeface="Arial"/>
              </a:rPr>
              <a:t>a crop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51959" y="4485130"/>
            <a:ext cx="4067555" cy="2372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1981200"/>
            <a:ext cx="4037329" cy="2514600"/>
          </a:xfrm>
          <a:custGeom>
            <a:avLst/>
            <a:gdLst/>
            <a:ahLst/>
            <a:cxnLst/>
            <a:rect l="l" t="t" r="r" b="b"/>
            <a:pathLst>
              <a:path w="4037329" h="2514600">
                <a:moveTo>
                  <a:pt x="3820795" y="0"/>
                </a:moveTo>
                <a:lnTo>
                  <a:pt x="216153" y="0"/>
                </a:lnTo>
                <a:lnTo>
                  <a:pt x="166591" y="5708"/>
                </a:lnTo>
                <a:lnTo>
                  <a:pt x="121094" y="21969"/>
                </a:lnTo>
                <a:lnTo>
                  <a:pt x="80960" y="47486"/>
                </a:lnTo>
                <a:lnTo>
                  <a:pt x="47486" y="80960"/>
                </a:lnTo>
                <a:lnTo>
                  <a:pt x="21969" y="121094"/>
                </a:lnTo>
                <a:lnTo>
                  <a:pt x="5708" y="166591"/>
                </a:lnTo>
                <a:lnTo>
                  <a:pt x="0" y="216153"/>
                </a:lnTo>
                <a:lnTo>
                  <a:pt x="0" y="2298446"/>
                </a:lnTo>
                <a:lnTo>
                  <a:pt x="5708" y="2348008"/>
                </a:lnTo>
                <a:lnTo>
                  <a:pt x="21969" y="2393505"/>
                </a:lnTo>
                <a:lnTo>
                  <a:pt x="47486" y="2433639"/>
                </a:lnTo>
                <a:lnTo>
                  <a:pt x="80960" y="2467113"/>
                </a:lnTo>
                <a:lnTo>
                  <a:pt x="121094" y="2492630"/>
                </a:lnTo>
                <a:lnTo>
                  <a:pt x="166591" y="2508891"/>
                </a:lnTo>
                <a:lnTo>
                  <a:pt x="216153" y="2514600"/>
                </a:lnTo>
                <a:lnTo>
                  <a:pt x="3820795" y="2514600"/>
                </a:lnTo>
                <a:lnTo>
                  <a:pt x="3870357" y="2508891"/>
                </a:lnTo>
                <a:lnTo>
                  <a:pt x="3915854" y="2492630"/>
                </a:lnTo>
                <a:lnTo>
                  <a:pt x="3955988" y="2467113"/>
                </a:lnTo>
                <a:lnTo>
                  <a:pt x="3989462" y="2433639"/>
                </a:lnTo>
                <a:lnTo>
                  <a:pt x="4014979" y="2393505"/>
                </a:lnTo>
                <a:lnTo>
                  <a:pt x="4031240" y="2348008"/>
                </a:lnTo>
                <a:lnTo>
                  <a:pt x="4036949" y="2298446"/>
                </a:lnTo>
                <a:lnTo>
                  <a:pt x="4036949" y="216153"/>
                </a:lnTo>
                <a:lnTo>
                  <a:pt x="4031240" y="166591"/>
                </a:lnTo>
                <a:lnTo>
                  <a:pt x="4014979" y="121094"/>
                </a:lnTo>
                <a:lnTo>
                  <a:pt x="3989462" y="80960"/>
                </a:lnTo>
                <a:lnTo>
                  <a:pt x="3955988" y="47486"/>
                </a:lnTo>
                <a:lnTo>
                  <a:pt x="3915854" y="21969"/>
                </a:lnTo>
                <a:lnTo>
                  <a:pt x="3870357" y="5708"/>
                </a:lnTo>
                <a:lnTo>
                  <a:pt x="382079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7200" y="1981200"/>
            <a:ext cx="4036949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4495800"/>
            <a:ext cx="2790825" cy="163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19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64261"/>
            <a:ext cx="52666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5" dirty="0">
                <a:latin typeface="Arial"/>
                <a:cs typeface="Arial"/>
              </a:rPr>
              <a:t>T</a:t>
            </a:r>
            <a:r>
              <a:rPr sz="2400" i="0" spc="-5" dirty="0">
                <a:latin typeface="Arial"/>
                <a:cs typeface="Arial"/>
              </a:rPr>
              <a:t>YPES </a:t>
            </a:r>
            <a:r>
              <a:rPr sz="2400" i="0" dirty="0">
                <a:latin typeface="Arial"/>
                <a:cs typeface="Arial"/>
              </a:rPr>
              <a:t>OF </a:t>
            </a:r>
            <a:r>
              <a:rPr sz="2400" i="0" spc="-25" dirty="0">
                <a:latin typeface="Arial"/>
                <a:cs typeface="Arial"/>
              </a:rPr>
              <a:t>NON</a:t>
            </a:r>
            <a:r>
              <a:rPr sz="3000" i="0" spc="-25" dirty="0">
                <a:latin typeface="Arial"/>
                <a:cs typeface="Arial"/>
              </a:rPr>
              <a:t>-</a:t>
            </a:r>
            <a:r>
              <a:rPr sz="2400" i="0" spc="-25" dirty="0">
                <a:latin typeface="Arial"/>
                <a:cs typeface="Arial"/>
              </a:rPr>
              <a:t>TARIFF</a:t>
            </a:r>
            <a:r>
              <a:rPr sz="2400" i="0" spc="48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BARRIERS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168653"/>
            <a:ext cx="83013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solidFill>
                  <a:srgbClr val="B32C16"/>
                </a:solidFill>
                <a:latin typeface="Arial"/>
                <a:cs typeface="Arial"/>
              </a:rPr>
              <a:t>Quotas </a:t>
            </a:r>
            <a:r>
              <a:rPr sz="2400" spc="-5" dirty="0">
                <a:solidFill>
                  <a:srgbClr val="B32C16"/>
                </a:solidFill>
                <a:latin typeface="Arial"/>
                <a:cs typeface="Arial"/>
              </a:rPr>
              <a:t>restrictions </a:t>
            </a:r>
            <a:r>
              <a:rPr sz="2400" dirty="0">
                <a:solidFill>
                  <a:srgbClr val="B32C16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Under quotas </a:t>
            </a:r>
            <a:r>
              <a:rPr sz="2400" dirty="0">
                <a:latin typeface="Arial"/>
                <a:cs typeface="Arial"/>
              </a:rPr>
              <a:t>restrictions, </a:t>
            </a:r>
            <a:r>
              <a:rPr sz="2400" spc="-5" dirty="0">
                <a:latin typeface="Arial"/>
                <a:cs typeface="Arial"/>
              </a:rPr>
              <a:t>the  maximum quantity of </a:t>
            </a:r>
            <a:r>
              <a:rPr sz="2400" spc="-10" dirty="0">
                <a:latin typeface="Arial"/>
                <a:cs typeface="Arial"/>
              </a:rPr>
              <a:t>different </a:t>
            </a:r>
            <a:r>
              <a:rPr sz="2400" spc="-5" dirty="0">
                <a:latin typeface="Arial"/>
                <a:cs typeface="Arial"/>
              </a:rPr>
              <a:t>commodities which </a:t>
            </a:r>
            <a:r>
              <a:rPr sz="2400" dirty="0">
                <a:latin typeface="Arial"/>
                <a:cs typeface="Arial"/>
              </a:rPr>
              <a:t>would </a:t>
            </a:r>
            <a:r>
              <a:rPr sz="2400" spc="-10" dirty="0">
                <a:latin typeface="Arial"/>
                <a:cs typeface="Arial"/>
              </a:rPr>
              <a:t>be  </a:t>
            </a:r>
            <a:r>
              <a:rPr sz="2400" dirty="0">
                <a:latin typeface="Arial"/>
                <a:cs typeface="Arial"/>
              </a:rPr>
              <a:t>allowed to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imported </a:t>
            </a:r>
            <a:r>
              <a:rPr sz="2400" spc="-5" dirty="0">
                <a:latin typeface="Arial"/>
                <a:cs typeface="Arial"/>
              </a:rPr>
              <a:t>over a period of </a:t>
            </a:r>
            <a:r>
              <a:rPr sz="2400" dirty="0">
                <a:latin typeface="Arial"/>
                <a:cs typeface="Arial"/>
              </a:rPr>
              <a:t>time from </a:t>
            </a:r>
            <a:r>
              <a:rPr sz="2400" spc="-5" dirty="0">
                <a:latin typeface="Arial"/>
                <a:cs typeface="Arial"/>
              </a:rPr>
              <a:t>various  countries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fixed in advance. The quota </a:t>
            </a:r>
            <a:r>
              <a:rPr sz="2400" dirty="0">
                <a:latin typeface="Arial"/>
                <a:cs typeface="Arial"/>
              </a:rPr>
              <a:t>allowed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be  </a:t>
            </a:r>
            <a:r>
              <a:rPr sz="2400" spc="-5" dirty="0">
                <a:latin typeface="Arial"/>
                <a:cs typeface="Arial"/>
              </a:rPr>
              <a:t>imported or fixed </a:t>
            </a:r>
            <a:r>
              <a:rPr sz="2400" dirty="0">
                <a:latin typeface="Arial"/>
                <a:cs typeface="Arial"/>
              </a:rPr>
              <a:t>normally </a:t>
            </a:r>
            <a:r>
              <a:rPr sz="2400" spc="-5" dirty="0">
                <a:latin typeface="Arial"/>
                <a:cs typeface="Arial"/>
              </a:rPr>
              <a:t>depends upon the </a:t>
            </a:r>
            <a:r>
              <a:rPr sz="2400" dirty="0">
                <a:latin typeface="Arial"/>
                <a:cs typeface="Arial"/>
              </a:rPr>
              <a:t>relations </a:t>
            </a:r>
            <a:r>
              <a:rPr sz="2400" spc="-5" dirty="0">
                <a:latin typeface="Arial"/>
                <a:cs typeface="Arial"/>
              </a:rPr>
              <a:t>of  </a:t>
            </a:r>
            <a:r>
              <a:rPr sz="2400" dirty="0">
                <a:latin typeface="Arial"/>
                <a:cs typeface="Arial"/>
              </a:rPr>
              <a:t>the two </a:t>
            </a:r>
            <a:r>
              <a:rPr sz="2400" spc="-5" dirty="0">
                <a:latin typeface="Arial"/>
                <a:cs typeface="Arial"/>
              </a:rPr>
              <a:t>countries 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need of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importing.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8227" y="3881704"/>
            <a:ext cx="4912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  <a:tab pos="2326005" algn="l"/>
                <a:tab pos="3982720" algn="l"/>
              </a:tabLst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res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rictions	</a:t>
            </a:r>
            <a:r>
              <a:rPr sz="2400" dirty="0">
                <a:latin typeface="Arial"/>
                <a:cs typeface="Arial"/>
              </a:rPr>
              <a:t>–	exc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ange	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trol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3881704"/>
            <a:ext cx="30765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"/>
              <a:tabLst>
                <a:tab pos="372110" algn="l"/>
                <a:tab pos="372745" algn="l"/>
                <a:tab pos="1740535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Foreign	exchange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tabLst>
                <a:tab pos="1880870" algn="l"/>
              </a:tabLst>
            </a:pPr>
            <a:r>
              <a:rPr sz="2400" spc="-5" dirty="0">
                <a:latin typeface="Arial"/>
                <a:cs typeface="Arial"/>
              </a:rPr>
              <a:t>measures	have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3198" y="4247769"/>
            <a:ext cx="5518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4880" algn="l"/>
                <a:tab pos="2048510" algn="l"/>
                <a:tab pos="2962910" algn="l"/>
                <a:tab pos="3538854" algn="l"/>
                <a:tab pos="3963035" algn="l"/>
                <a:tab pos="5250815" algn="l"/>
              </a:tabLst>
            </a:pPr>
            <a:r>
              <a:rPr sz="2400" spc="-5" dirty="0">
                <a:latin typeface="Arial"/>
                <a:cs typeface="Arial"/>
              </a:rPr>
              <a:t>been	wi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ely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used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number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059" y="4613529"/>
            <a:ext cx="80244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developing </a:t>
            </a:r>
            <a:r>
              <a:rPr sz="2400" spc="-5" dirty="0">
                <a:latin typeface="Arial"/>
                <a:cs typeface="Arial"/>
              </a:rPr>
              <a:t>countries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post-war period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regulate  their </a:t>
            </a:r>
            <a:r>
              <a:rPr sz="2400" dirty="0">
                <a:latin typeface="Arial"/>
                <a:cs typeface="Arial"/>
              </a:rPr>
              <a:t>imports </a:t>
            </a:r>
            <a:r>
              <a:rPr sz="2400" spc="-5" dirty="0">
                <a:latin typeface="Arial"/>
                <a:cs typeface="Arial"/>
              </a:rPr>
              <a:t>and keep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balance of payments </a:t>
            </a:r>
            <a:r>
              <a:rPr sz="2400" spc="-10" dirty="0">
                <a:latin typeface="Arial"/>
                <a:cs typeface="Arial"/>
              </a:rPr>
              <a:t>in  </a:t>
            </a:r>
            <a:r>
              <a:rPr sz="2400" spc="-5" dirty="0">
                <a:latin typeface="Arial"/>
                <a:cs typeface="Arial"/>
              </a:rPr>
              <a:t>controllable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limits.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TARIFFS AND NON-TARIFFS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</a:p>
        </p:txBody>
      </p:sp>
    </p:spTree>
    <p:extLst>
      <p:ext uri="{BB962C8B-B14F-4D97-AF65-F5344CB8AC3E}">
        <p14:creationId xmlns="" xmlns:p14="http://schemas.microsoft.com/office/powerpoint/2010/main" val="188944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692861"/>
            <a:ext cx="16510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5" dirty="0">
                <a:latin typeface="Arial"/>
                <a:cs typeface="Arial"/>
              </a:rPr>
              <a:t>C</a:t>
            </a:r>
            <a:r>
              <a:rPr sz="2400" i="0" dirty="0">
                <a:latin typeface="Arial"/>
                <a:cs typeface="Arial"/>
              </a:rPr>
              <a:t>ON</a:t>
            </a:r>
            <a:r>
              <a:rPr sz="2400" i="0" spc="-10" dirty="0">
                <a:latin typeface="Arial"/>
                <a:cs typeface="Arial"/>
              </a:rPr>
              <a:t>T</a:t>
            </a:r>
            <a:r>
              <a:rPr sz="3000" i="0" spc="-10" dirty="0">
                <a:latin typeface="Arial"/>
                <a:cs typeface="Arial"/>
              </a:rPr>
              <a:t>’</a:t>
            </a:r>
            <a:r>
              <a:rPr sz="2400" i="0" spc="-10" dirty="0">
                <a:latin typeface="Arial"/>
                <a:cs typeface="Arial"/>
              </a:rPr>
              <a:t>D</a:t>
            </a:r>
            <a:r>
              <a:rPr sz="3000" i="0" dirty="0">
                <a:latin typeface="Arial"/>
                <a:cs typeface="Arial"/>
              </a:rPr>
              <a:t>…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0614"/>
            <a:ext cx="8073390" cy="383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spc="-30" dirty="0">
                <a:solidFill>
                  <a:srgbClr val="C00000"/>
                </a:solidFill>
                <a:latin typeface="Arial"/>
                <a:cs typeface="Arial"/>
              </a:rPr>
              <a:t>Technical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and administrative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regulations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These </a:t>
            </a:r>
            <a:r>
              <a:rPr sz="2400" dirty="0">
                <a:latin typeface="Arial"/>
                <a:cs typeface="Arial"/>
              </a:rPr>
              <a:t>types </a:t>
            </a:r>
            <a:r>
              <a:rPr sz="2400" spc="-5" dirty="0">
                <a:latin typeface="Arial"/>
                <a:cs typeface="Arial"/>
              </a:rPr>
              <a:t>of  </a:t>
            </a:r>
            <a:r>
              <a:rPr sz="2400" dirty="0">
                <a:latin typeface="Arial"/>
                <a:cs typeface="Arial"/>
              </a:rPr>
              <a:t>technical </a:t>
            </a:r>
            <a:r>
              <a:rPr sz="2400" spc="-5" dirty="0">
                <a:latin typeface="Arial"/>
                <a:cs typeface="Arial"/>
              </a:rPr>
              <a:t>restrictions </a:t>
            </a:r>
            <a:r>
              <a:rPr sz="2400" dirty="0">
                <a:latin typeface="Arial"/>
                <a:cs typeface="Arial"/>
              </a:rPr>
              <a:t>are imposed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case </a:t>
            </a:r>
            <a:r>
              <a:rPr sz="2400" spc="-5" dirty="0">
                <a:latin typeface="Arial"/>
                <a:cs typeface="Arial"/>
              </a:rPr>
              <a:t>of  pharmaceutical </a:t>
            </a:r>
            <a:r>
              <a:rPr sz="2400" dirty="0">
                <a:latin typeface="Arial"/>
                <a:cs typeface="Arial"/>
              </a:rPr>
              <a:t>products, </a:t>
            </a:r>
            <a:r>
              <a:rPr sz="2400" spc="-5" dirty="0">
                <a:latin typeface="Arial"/>
                <a:cs typeface="Arial"/>
              </a:rPr>
              <a:t>etc.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importing </a:t>
            </a:r>
            <a:r>
              <a:rPr sz="2400" dirty="0">
                <a:latin typeface="Arial"/>
                <a:cs typeface="Arial"/>
              </a:rPr>
              <a:t>country  normally </a:t>
            </a:r>
            <a:r>
              <a:rPr sz="2400" spc="-5" dirty="0">
                <a:latin typeface="Arial"/>
                <a:cs typeface="Arial"/>
              </a:rPr>
              <a:t>specifies </a:t>
            </a:r>
            <a:r>
              <a:rPr sz="2400" dirty="0">
                <a:latin typeface="Arial"/>
                <a:cs typeface="Arial"/>
              </a:rPr>
              <a:t>certain </a:t>
            </a:r>
            <a:r>
              <a:rPr sz="2400" spc="-5" dirty="0">
                <a:latin typeface="Arial"/>
                <a:cs typeface="Arial"/>
              </a:rPr>
              <a:t>standards which an </a:t>
            </a:r>
            <a:r>
              <a:rPr sz="2400" dirty="0">
                <a:latin typeface="Arial"/>
                <a:cs typeface="Arial"/>
              </a:rPr>
              <a:t>importing  </a:t>
            </a:r>
            <a:r>
              <a:rPr sz="2400" spc="-5" dirty="0">
                <a:latin typeface="Arial"/>
                <a:cs typeface="Arial"/>
              </a:rPr>
              <a:t>commodities </a:t>
            </a:r>
            <a:r>
              <a:rPr sz="2400" dirty="0">
                <a:latin typeface="Arial"/>
                <a:cs typeface="Arial"/>
              </a:rPr>
              <a:t>must satisfy </a:t>
            </a:r>
            <a:r>
              <a:rPr sz="2400" spc="-5" dirty="0">
                <a:latin typeface="Arial"/>
                <a:cs typeface="Arial"/>
              </a:rPr>
              <a:t>before their import is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permitted.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"/>
            </a:pPr>
            <a:endParaRPr sz="35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Consular formalities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–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number of countries demand </a:t>
            </a:r>
            <a:r>
              <a:rPr sz="2400" spc="-10" dirty="0">
                <a:latin typeface="Arial"/>
                <a:cs typeface="Arial"/>
              </a:rPr>
              <a:t>that  </a:t>
            </a:r>
            <a:r>
              <a:rPr sz="2400" dirty="0">
                <a:latin typeface="Arial"/>
                <a:cs typeface="Arial"/>
              </a:rPr>
              <a:t>shipping </a:t>
            </a:r>
            <a:r>
              <a:rPr sz="2400" spc="-5" dirty="0">
                <a:latin typeface="Arial"/>
                <a:cs typeface="Arial"/>
              </a:rPr>
              <a:t>documents must accompany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consular  documents such as certificate of origin, certified invoices,  import certificates </a:t>
            </a:r>
            <a:r>
              <a:rPr sz="2400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21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311911"/>
            <a:ext cx="165036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dirty="0">
                <a:latin typeface="Arial"/>
                <a:cs typeface="Arial"/>
              </a:rPr>
              <a:t>C</a:t>
            </a:r>
            <a:r>
              <a:rPr sz="2400" i="0" spc="-5" dirty="0">
                <a:latin typeface="Arial"/>
                <a:cs typeface="Arial"/>
              </a:rPr>
              <a:t>ON</a:t>
            </a:r>
            <a:r>
              <a:rPr sz="2400" i="0" spc="-10" dirty="0">
                <a:latin typeface="Arial"/>
                <a:cs typeface="Arial"/>
              </a:rPr>
              <a:t>T</a:t>
            </a:r>
            <a:r>
              <a:rPr sz="3000" i="0" spc="-15" dirty="0">
                <a:latin typeface="Arial"/>
                <a:cs typeface="Arial"/>
              </a:rPr>
              <a:t>’</a:t>
            </a:r>
            <a:r>
              <a:rPr sz="2400" i="0" spc="-10" dirty="0">
                <a:latin typeface="Arial"/>
                <a:cs typeface="Arial"/>
              </a:rPr>
              <a:t>D</a:t>
            </a:r>
            <a:r>
              <a:rPr sz="3000" i="0" dirty="0">
                <a:latin typeface="Arial"/>
                <a:cs typeface="Arial"/>
              </a:rPr>
              <a:t>…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01014"/>
            <a:ext cx="8225790" cy="566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State trading – </a:t>
            </a:r>
            <a:r>
              <a:rPr sz="2400" dirty="0">
                <a:latin typeface="Arial"/>
                <a:cs typeface="Arial"/>
              </a:rPr>
              <a:t>In most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socialistic </a:t>
            </a:r>
            <a:r>
              <a:rPr sz="2400" dirty="0">
                <a:latin typeface="Arial"/>
                <a:cs typeface="Arial"/>
              </a:rPr>
              <a:t>countries, </a:t>
            </a:r>
            <a:r>
              <a:rPr sz="2400" spc="-5" dirty="0">
                <a:latin typeface="Arial"/>
                <a:cs typeface="Arial"/>
              </a:rPr>
              <a:t>foreign  trade, i.e., import and export transactions, is exclusively  </a:t>
            </a:r>
            <a:r>
              <a:rPr sz="2400" dirty="0">
                <a:latin typeface="Arial"/>
                <a:cs typeface="Arial"/>
              </a:rPr>
              <a:t>handled </a:t>
            </a:r>
            <a:r>
              <a:rPr sz="2400" spc="-5" dirty="0">
                <a:latin typeface="Arial"/>
                <a:cs typeface="Arial"/>
              </a:rPr>
              <a:t>or canalized by certain </a:t>
            </a:r>
            <a:r>
              <a:rPr sz="2400" dirty="0">
                <a:latin typeface="Arial"/>
                <a:cs typeface="Arial"/>
              </a:rPr>
              <a:t>state </a:t>
            </a:r>
            <a:r>
              <a:rPr sz="2400" spc="-5" dirty="0">
                <a:latin typeface="Arial"/>
                <a:cs typeface="Arial"/>
              </a:rPr>
              <a:t>agencies. Separate  </a:t>
            </a:r>
            <a:r>
              <a:rPr sz="2400" dirty="0">
                <a:latin typeface="Arial"/>
                <a:cs typeface="Arial"/>
              </a:rPr>
              <a:t>states </a:t>
            </a:r>
            <a:r>
              <a:rPr sz="2400" spc="-5" dirty="0">
                <a:latin typeface="Arial"/>
                <a:cs typeface="Arial"/>
              </a:rPr>
              <a:t>agencies </a:t>
            </a:r>
            <a:r>
              <a:rPr sz="2400" dirty="0">
                <a:latin typeface="Arial"/>
                <a:cs typeface="Arial"/>
              </a:rPr>
              <a:t>are set </a:t>
            </a:r>
            <a:r>
              <a:rPr sz="2400" spc="-5" dirty="0">
                <a:latin typeface="Arial"/>
                <a:cs typeface="Arial"/>
              </a:rPr>
              <a:t>up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each class of</a:t>
            </a:r>
            <a:r>
              <a:rPr sz="2400" spc="4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products.  These </a:t>
            </a:r>
            <a:r>
              <a:rPr sz="2400" dirty="0">
                <a:latin typeface="Arial"/>
                <a:cs typeface="Arial"/>
              </a:rPr>
              <a:t>agencies carry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international </a:t>
            </a:r>
            <a:r>
              <a:rPr sz="2400" dirty="0">
                <a:latin typeface="Arial"/>
                <a:cs typeface="Arial"/>
              </a:rPr>
              <a:t>trade strictly  according to the </a:t>
            </a:r>
            <a:r>
              <a:rPr sz="2400" spc="-5" dirty="0">
                <a:latin typeface="Arial"/>
                <a:cs typeface="Arial"/>
              </a:rPr>
              <a:t>government policies. India is a </a:t>
            </a:r>
            <a:r>
              <a:rPr sz="2400" spc="-10" dirty="0">
                <a:latin typeface="Arial"/>
                <a:cs typeface="Arial"/>
              </a:rPr>
              <a:t>good  </a:t>
            </a:r>
            <a:r>
              <a:rPr sz="2400" dirty="0">
                <a:latin typeface="Arial"/>
                <a:cs typeface="Arial"/>
              </a:rPr>
              <a:t>example </a:t>
            </a:r>
            <a:r>
              <a:rPr sz="2400" spc="-5" dirty="0">
                <a:latin typeface="Arial"/>
                <a:cs typeface="Arial"/>
              </a:rPr>
              <a:t>where </a:t>
            </a:r>
            <a:r>
              <a:rPr sz="2400" dirty="0">
                <a:latin typeface="Arial"/>
                <a:cs typeface="Arial"/>
              </a:rPr>
              <a:t>state </a:t>
            </a:r>
            <a:r>
              <a:rPr sz="2400" spc="-5" dirty="0">
                <a:latin typeface="Arial"/>
                <a:cs typeface="Arial"/>
              </a:rPr>
              <a:t>trading is </a:t>
            </a:r>
            <a:r>
              <a:rPr sz="2400" dirty="0">
                <a:latin typeface="Arial"/>
                <a:cs typeface="Arial"/>
              </a:rPr>
              <a:t>followed in </a:t>
            </a:r>
            <a:r>
              <a:rPr sz="2400" spc="-5" dirty="0">
                <a:latin typeface="Arial"/>
                <a:cs typeface="Arial"/>
              </a:rPr>
              <a:t>a restricted  sense.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"/>
            </a:pPr>
            <a:endParaRPr sz="35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Preferential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arrangement – </a:t>
            </a:r>
            <a:r>
              <a:rPr sz="2400" spc="-5" dirty="0">
                <a:latin typeface="Arial"/>
                <a:cs typeface="Arial"/>
              </a:rPr>
              <a:t>With the evolvement of  </a:t>
            </a:r>
            <a:r>
              <a:rPr sz="2400" dirty="0">
                <a:latin typeface="Arial"/>
                <a:cs typeface="Arial"/>
              </a:rPr>
              <a:t>multilateral </a:t>
            </a:r>
            <a:r>
              <a:rPr sz="2400" spc="-5" dirty="0">
                <a:latin typeface="Arial"/>
                <a:cs typeface="Arial"/>
              </a:rPr>
              <a:t>trading </a:t>
            </a:r>
            <a:r>
              <a:rPr sz="2400" dirty="0">
                <a:latin typeface="Arial"/>
                <a:cs typeface="Arial"/>
              </a:rPr>
              <a:t>system, </a:t>
            </a:r>
            <a:r>
              <a:rPr sz="2400" spc="-5" dirty="0">
                <a:latin typeface="Arial"/>
                <a:cs typeface="Arial"/>
              </a:rPr>
              <a:t>a few member countries </a:t>
            </a:r>
            <a:r>
              <a:rPr sz="2400" dirty="0">
                <a:latin typeface="Arial"/>
                <a:cs typeface="Arial"/>
              </a:rPr>
              <a:t>agree  to a </a:t>
            </a:r>
            <a:r>
              <a:rPr sz="2400" spc="-5" dirty="0">
                <a:latin typeface="Arial"/>
                <a:cs typeface="Arial"/>
              </a:rPr>
              <a:t>small advantageous </a:t>
            </a:r>
            <a:r>
              <a:rPr sz="2400" dirty="0">
                <a:latin typeface="Arial"/>
                <a:cs typeface="Arial"/>
              </a:rPr>
              <a:t>group for </a:t>
            </a:r>
            <a:r>
              <a:rPr sz="2400" spc="-5" dirty="0">
                <a:latin typeface="Arial"/>
                <a:cs typeface="Arial"/>
              </a:rPr>
              <a:t>their </a:t>
            </a:r>
            <a:r>
              <a:rPr sz="2400" dirty="0">
                <a:latin typeface="Arial"/>
                <a:cs typeface="Arial"/>
              </a:rPr>
              <a:t>mutual </a:t>
            </a:r>
            <a:r>
              <a:rPr sz="2400" spc="-5" dirty="0">
                <a:latin typeface="Arial"/>
                <a:cs typeface="Arial"/>
              </a:rPr>
              <a:t>benefit.  The member countries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group negotiate and arrive at  a </a:t>
            </a:r>
            <a:r>
              <a:rPr sz="2400" dirty="0">
                <a:latin typeface="Arial"/>
                <a:cs typeface="Arial"/>
              </a:rPr>
              <a:t>settlement </a:t>
            </a:r>
            <a:r>
              <a:rPr sz="2400" spc="-5" dirty="0">
                <a:latin typeface="Arial"/>
                <a:cs typeface="Arial"/>
              </a:rPr>
              <a:t>of preferential </a:t>
            </a:r>
            <a:r>
              <a:rPr sz="2400" spc="-10" dirty="0">
                <a:latin typeface="Arial"/>
                <a:cs typeface="Arial"/>
              </a:rPr>
              <a:t>tariff </a:t>
            </a:r>
            <a:r>
              <a:rPr sz="2400" dirty="0">
                <a:latin typeface="Arial"/>
                <a:cs typeface="Arial"/>
              </a:rPr>
              <a:t>rate to </a:t>
            </a:r>
            <a:r>
              <a:rPr sz="2400" spc="-5" dirty="0">
                <a:latin typeface="Arial"/>
                <a:cs typeface="Arial"/>
              </a:rPr>
              <a:t>carry on</a:t>
            </a:r>
            <a:r>
              <a:rPr sz="2400" spc="459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trade  amongst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themselves.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22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963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</a:t>
            </a:r>
            <a:r>
              <a:rPr dirty="0"/>
              <a:t>ASE STUDY ON INDIAN SEAFOOD</a:t>
            </a:r>
            <a:r>
              <a:rPr spc="229" dirty="0"/>
              <a:t> </a:t>
            </a:r>
            <a:r>
              <a:rPr dirty="0"/>
              <a:t>TRADE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1510919" y="3637788"/>
            <a:ext cx="6958965" cy="0"/>
          </a:xfrm>
          <a:custGeom>
            <a:avLst/>
            <a:gdLst/>
            <a:ahLst/>
            <a:cxnLst/>
            <a:rect l="l" t="t" r="r" b="b"/>
            <a:pathLst>
              <a:path w="6958965">
                <a:moveTo>
                  <a:pt x="0" y="0"/>
                </a:moveTo>
                <a:lnTo>
                  <a:pt x="6958583" y="0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23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616661"/>
            <a:ext cx="2360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latin typeface="Arial"/>
                <a:cs typeface="Arial"/>
              </a:rPr>
              <a:t>INTRODUCTION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17065"/>
            <a:ext cx="7769859" cy="5132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 exports of marine products during April-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March</a:t>
            </a:r>
            <a:endParaRPr sz="2000">
              <a:latin typeface="Arial"/>
              <a:cs typeface="Arial"/>
            </a:endParaRPr>
          </a:p>
          <a:p>
            <a:pPr marL="286385" marR="5080" indent="5715" algn="just">
              <a:lnSpc>
                <a:spcPct val="150000"/>
              </a:lnSpc>
              <a:spcBef>
                <a:spcPts val="600"/>
              </a:spcBef>
            </a:pPr>
            <a:r>
              <a:rPr sz="2000" spc="-35" dirty="0">
                <a:latin typeface="Arial"/>
                <a:cs typeface="Arial"/>
              </a:rPr>
              <a:t>2011– </a:t>
            </a:r>
            <a:r>
              <a:rPr sz="2000" dirty="0">
                <a:latin typeface="Arial"/>
                <a:cs typeface="Arial"/>
              </a:rPr>
              <a:t>12 </a:t>
            </a:r>
            <a:r>
              <a:rPr sz="2000" spc="-5" dirty="0">
                <a:latin typeface="Arial"/>
                <a:cs typeface="Arial"/>
              </a:rPr>
              <a:t>have </a:t>
            </a:r>
            <a:r>
              <a:rPr sz="2000" dirty="0">
                <a:latin typeface="Arial"/>
                <a:cs typeface="Arial"/>
              </a:rPr>
              <a:t>achieved the </a:t>
            </a:r>
            <a:r>
              <a:rPr sz="2000" spc="5" dirty="0">
                <a:latin typeface="Arial"/>
                <a:cs typeface="Arial"/>
              </a:rPr>
              <a:t>US </a:t>
            </a:r>
            <a:r>
              <a:rPr sz="2000" spc="-5" dirty="0">
                <a:latin typeface="Arial"/>
                <a:cs typeface="Arial"/>
              </a:rPr>
              <a:t>$3.5 </a:t>
            </a:r>
            <a:r>
              <a:rPr sz="2000" dirty="0">
                <a:latin typeface="Arial"/>
                <a:cs typeface="Arial"/>
              </a:rPr>
              <a:t>billion </a:t>
            </a:r>
            <a:r>
              <a:rPr sz="2000" spc="-5" dirty="0">
                <a:latin typeface="Arial"/>
                <a:cs typeface="Arial"/>
              </a:rPr>
              <a:t>mark </a:t>
            </a:r>
            <a:r>
              <a:rPr sz="2000" spc="-10" dirty="0">
                <a:latin typeface="Arial"/>
                <a:cs typeface="Arial"/>
              </a:rPr>
              <a:t>by </a:t>
            </a:r>
            <a:r>
              <a:rPr sz="2000" dirty="0">
                <a:latin typeface="Arial"/>
                <a:cs typeface="Arial"/>
              </a:rPr>
              <a:t>registering a  growth of </a:t>
            </a:r>
            <a:r>
              <a:rPr sz="2000" spc="-5" dirty="0">
                <a:latin typeface="Arial"/>
                <a:cs typeface="Arial"/>
              </a:rPr>
              <a:t>6.2 per </a:t>
            </a:r>
            <a:r>
              <a:rPr sz="2000" dirty="0">
                <a:latin typeface="Arial"/>
                <a:cs typeface="Arial"/>
              </a:rPr>
              <a:t>cent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quantity </a:t>
            </a:r>
            <a:r>
              <a:rPr sz="2000" spc="-5" dirty="0">
                <a:latin typeface="Arial"/>
                <a:cs typeface="Arial"/>
              </a:rPr>
              <a:t>,26.85 per </a:t>
            </a:r>
            <a:r>
              <a:rPr sz="2000" dirty="0">
                <a:latin typeface="Arial"/>
                <a:cs typeface="Arial"/>
              </a:rPr>
              <a:t>cent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rupee value  and </a:t>
            </a:r>
            <a:r>
              <a:rPr sz="2000" spc="-5" dirty="0">
                <a:latin typeface="Arial"/>
                <a:cs typeface="Arial"/>
              </a:rPr>
              <a:t>22.8 </a:t>
            </a:r>
            <a:r>
              <a:rPr sz="2000" dirty="0">
                <a:latin typeface="Arial"/>
                <a:cs typeface="Arial"/>
              </a:rPr>
              <a:t>1 </a:t>
            </a:r>
            <a:r>
              <a:rPr sz="2000" spc="-5" dirty="0">
                <a:latin typeface="Arial"/>
                <a:cs typeface="Arial"/>
              </a:rPr>
              <a:t>per </a:t>
            </a:r>
            <a:r>
              <a:rPr sz="2000" dirty="0">
                <a:latin typeface="Arial"/>
                <a:cs typeface="Arial"/>
              </a:rPr>
              <a:t>cent </a:t>
            </a:r>
            <a:r>
              <a:rPr sz="2000" spc="-5" dirty="0">
                <a:latin typeface="Arial"/>
                <a:cs typeface="Arial"/>
              </a:rPr>
              <a:t>in US </a:t>
            </a:r>
            <a:r>
              <a:rPr sz="2000" dirty="0">
                <a:latin typeface="Arial"/>
                <a:cs typeface="Arial"/>
              </a:rPr>
              <a:t>$ realisation compared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the same  period previous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year</a:t>
            </a:r>
            <a:endParaRPr sz="20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18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This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were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first</a:t>
            </a:r>
            <a:r>
              <a:rPr sz="2000" spc="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2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history</a:t>
            </a:r>
            <a:r>
              <a:rPr sz="2000" spc="2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marine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products</a:t>
            </a:r>
            <a:r>
              <a:rPr sz="2000" spc="229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that</a:t>
            </a:r>
            <a:r>
              <a:rPr sz="2000" spc="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endParaRPr sz="2000">
              <a:latin typeface="Arial"/>
              <a:cs typeface="Arial"/>
            </a:endParaRPr>
          </a:p>
          <a:p>
            <a:pPr marL="286385" algn="just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"/>
                <a:cs typeface="Arial"/>
              </a:rPr>
              <a:t>are achieving the </a:t>
            </a:r>
            <a:r>
              <a:rPr sz="2000" spc="-5" dirty="0">
                <a:latin typeface="Arial"/>
                <a:cs typeface="Arial"/>
              </a:rPr>
              <a:t>3.5 </a:t>
            </a:r>
            <a:r>
              <a:rPr sz="2000" dirty="0">
                <a:latin typeface="Arial"/>
                <a:cs typeface="Arial"/>
              </a:rPr>
              <a:t>billion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mark</a:t>
            </a:r>
            <a:endParaRPr sz="2000">
              <a:latin typeface="Arial"/>
              <a:cs typeface="Arial"/>
            </a:endParaRPr>
          </a:p>
          <a:p>
            <a:pPr marL="286385" marR="5080" indent="-274320" algn="just">
              <a:lnSpc>
                <a:spcPct val="15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 average unit value realisation has also </a:t>
            </a:r>
            <a:r>
              <a:rPr sz="2000" spc="-5" dirty="0">
                <a:latin typeface="Arial"/>
                <a:cs typeface="Arial"/>
              </a:rPr>
              <a:t>gone </a:t>
            </a:r>
            <a:r>
              <a:rPr sz="2000" dirty="0">
                <a:latin typeface="Arial"/>
                <a:cs typeface="Arial"/>
              </a:rPr>
              <a:t>up by </a:t>
            </a:r>
            <a:r>
              <a:rPr sz="2000" spc="-5" dirty="0">
                <a:latin typeface="Arial"/>
                <a:cs typeface="Arial"/>
              </a:rPr>
              <a:t>15.87 %.  </a:t>
            </a:r>
            <a:r>
              <a:rPr sz="2000" dirty="0">
                <a:latin typeface="Arial"/>
                <a:cs typeface="Arial"/>
              </a:rPr>
              <a:t>lndian </a:t>
            </a:r>
            <a:r>
              <a:rPr sz="2000" spc="-5" dirty="0">
                <a:latin typeface="Arial"/>
                <a:cs typeface="Arial"/>
              </a:rPr>
              <a:t>seafood exports are </a:t>
            </a:r>
            <a:r>
              <a:rPr sz="2000" dirty="0">
                <a:latin typeface="Arial"/>
                <a:cs typeface="Arial"/>
              </a:rPr>
              <a:t>less </a:t>
            </a:r>
            <a:r>
              <a:rPr sz="2000" spc="-5" dirty="0">
                <a:latin typeface="Arial"/>
                <a:cs typeface="Arial"/>
              </a:rPr>
              <a:t>than </a:t>
            </a:r>
            <a:r>
              <a:rPr sz="2000" dirty="0">
                <a:latin typeface="Arial"/>
                <a:cs typeface="Arial"/>
              </a:rPr>
              <a:t>the global average, </a:t>
            </a:r>
            <a:r>
              <a:rPr sz="2000" spc="-5" dirty="0">
                <a:latin typeface="Arial"/>
                <a:cs typeface="Arial"/>
              </a:rPr>
              <a:t>with  </a:t>
            </a:r>
            <a:r>
              <a:rPr sz="2000" dirty="0">
                <a:latin typeface="Arial"/>
                <a:cs typeface="Arial"/>
              </a:rPr>
              <a:t>about </a:t>
            </a:r>
            <a:r>
              <a:rPr sz="2000" spc="-10" dirty="0">
                <a:latin typeface="Arial"/>
                <a:cs typeface="Arial"/>
              </a:rPr>
              <a:t>12 </a:t>
            </a:r>
            <a:r>
              <a:rPr sz="2000" spc="-5" dirty="0">
                <a:latin typeface="Arial"/>
                <a:cs typeface="Arial"/>
              </a:rPr>
              <a:t>per </a:t>
            </a:r>
            <a:r>
              <a:rPr sz="2000" dirty="0">
                <a:latin typeface="Arial"/>
                <a:cs typeface="Arial"/>
              </a:rPr>
              <a:t>cent of its </a:t>
            </a:r>
            <a:r>
              <a:rPr sz="2000" spc="-5" dirty="0">
                <a:latin typeface="Arial"/>
                <a:cs typeface="Arial"/>
              </a:rPr>
              <a:t>total </a:t>
            </a:r>
            <a:r>
              <a:rPr sz="2000" dirty="0">
                <a:latin typeface="Arial"/>
                <a:cs typeface="Arial"/>
              </a:rPr>
              <a:t>fish </a:t>
            </a:r>
            <a:r>
              <a:rPr sz="2000" spc="-5" dirty="0">
                <a:latin typeface="Arial"/>
                <a:cs typeface="Arial"/>
              </a:rPr>
              <a:t>production(wet weight </a:t>
            </a:r>
            <a:r>
              <a:rPr sz="2000" dirty="0">
                <a:latin typeface="Arial"/>
                <a:cs typeface="Arial"/>
              </a:rPr>
              <a:t>equivalent)  entering world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trade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74167"/>
            <a:ext cx="7997190" cy="2312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50100"/>
              </a:lnSpc>
              <a:spcBef>
                <a:spcPts val="9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About </a:t>
            </a:r>
            <a:r>
              <a:rPr sz="2000" spc="-5" dirty="0">
                <a:latin typeface="Arial"/>
                <a:cs typeface="Arial"/>
              </a:rPr>
              <a:t>6.7million </a:t>
            </a:r>
            <a:r>
              <a:rPr sz="2000" dirty="0">
                <a:latin typeface="Arial"/>
                <a:cs typeface="Arial"/>
              </a:rPr>
              <a:t>people depend </a:t>
            </a:r>
            <a:r>
              <a:rPr sz="2000" spc="-10" dirty="0">
                <a:latin typeface="Arial"/>
                <a:cs typeface="Arial"/>
              </a:rPr>
              <a:t>on </a:t>
            </a:r>
            <a:r>
              <a:rPr sz="2000" spc="-5" dirty="0">
                <a:latin typeface="Arial"/>
                <a:cs typeface="Arial"/>
              </a:rPr>
              <a:t>fisheries </a:t>
            </a:r>
            <a:r>
              <a:rPr sz="2000" spc="-10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a livelihood.There  are also </a:t>
            </a:r>
            <a:r>
              <a:rPr sz="2000" spc="-5" dirty="0">
                <a:latin typeface="Arial"/>
                <a:cs typeface="Arial"/>
              </a:rPr>
              <a:t>about.300,000 </a:t>
            </a:r>
            <a:r>
              <a:rPr sz="2000" dirty="0">
                <a:latin typeface="Arial"/>
                <a:cs typeface="Arial"/>
              </a:rPr>
              <a:t>people employed directly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shrimp  </a:t>
            </a:r>
            <a:r>
              <a:rPr sz="2000" dirty="0">
                <a:latin typeface="Arial"/>
                <a:cs typeface="Arial"/>
              </a:rPr>
              <a:t>aquaculture </a:t>
            </a:r>
            <a:r>
              <a:rPr sz="2000" spc="-5" dirty="0">
                <a:latin typeface="Arial"/>
                <a:cs typeface="Arial"/>
              </a:rPr>
              <a:t>sector and about 700,000 </a:t>
            </a:r>
            <a:r>
              <a:rPr sz="2000" dirty="0">
                <a:latin typeface="Arial"/>
                <a:cs typeface="Arial"/>
              </a:rPr>
              <a:t>people </a:t>
            </a:r>
            <a:r>
              <a:rPr sz="2000" spc="-5" dirty="0">
                <a:latin typeface="Arial"/>
                <a:cs typeface="Arial"/>
              </a:rPr>
              <a:t>in ancillary </a:t>
            </a:r>
            <a:r>
              <a:rPr sz="2000" dirty="0">
                <a:latin typeface="Arial"/>
                <a:cs typeface="Arial"/>
              </a:rPr>
              <a:t>units. </a:t>
            </a:r>
            <a:r>
              <a:rPr sz="2000" spc="-5" dirty="0">
                <a:latin typeface="Arial"/>
                <a:cs typeface="Arial"/>
              </a:rPr>
              <a:t>It is  </a:t>
            </a:r>
            <a:r>
              <a:rPr sz="2000" dirty="0">
                <a:latin typeface="Arial"/>
                <a:cs typeface="Arial"/>
              </a:rPr>
              <a:t>significant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note </a:t>
            </a:r>
            <a:r>
              <a:rPr sz="2000" spc="-5" dirty="0">
                <a:latin typeface="Arial"/>
                <a:cs typeface="Arial"/>
              </a:rPr>
              <a:t>that more </a:t>
            </a:r>
            <a:r>
              <a:rPr sz="2000" dirty="0">
                <a:latin typeface="Arial"/>
                <a:cs typeface="Arial"/>
              </a:rPr>
              <a:t>than 3 </a:t>
            </a:r>
            <a:r>
              <a:rPr sz="2000" spc="-5" dirty="0">
                <a:latin typeface="Arial"/>
                <a:cs typeface="Arial"/>
              </a:rPr>
              <a:t>per </a:t>
            </a:r>
            <a:r>
              <a:rPr sz="2000" dirty="0">
                <a:latin typeface="Arial"/>
                <a:cs typeface="Arial"/>
              </a:rPr>
              <a:t>cent of </a:t>
            </a:r>
            <a:r>
              <a:rPr sz="2000" spc="-5" dirty="0">
                <a:latin typeface="Arial"/>
                <a:cs typeface="Arial"/>
              </a:rPr>
              <a:t>India's exports are  </a:t>
            </a:r>
            <a:r>
              <a:rPr sz="2000" dirty="0">
                <a:latin typeface="Arial"/>
                <a:cs typeface="Arial"/>
              </a:rPr>
              <a:t>marine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product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3117850"/>
          <a:ext cx="792480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Export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details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540385" marR="312420" indent="-2203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-Ma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 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2010-11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578485" marR="350520" indent="-219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-Ma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 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2011-12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Growth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 %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Quantity(tonnes)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862021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813091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6.02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Value(Rs.value)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16597.23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12901.47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28.65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US $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(Million)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3508.45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2856.92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22.81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58749"/>
            <a:ext cx="7922259" cy="581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7620" indent="-27432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provisions under the various </a:t>
            </a:r>
            <a:r>
              <a:rPr sz="2400" spc="-10" dirty="0">
                <a:latin typeface="Arial"/>
                <a:cs typeface="Arial"/>
              </a:rPr>
              <a:t>World </a:t>
            </a:r>
            <a:r>
              <a:rPr sz="2400" spc="-5" dirty="0">
                <a:latin typeface="Arial"/>
                <a:cs typeface="Arial"/>
              </a:rPr>
              <a:t>trade  </a:t>
            </a:r>
            <a:r>
              <a:rPr sz="2400" dirty="0">
                <a:latin typeface="Arial"/>
                <a:cs typeface="Arial"/>
              </a:rPr>
              <a:t>agreements </a:t>
            </a:r>
            <a:r>
              <a:rPr sz="2400" spc="-5" dirty="0">
                <a:latin typeface="Arial"/>
                <a:cs typeface="Arial"/>
              </a:rPr>
              <a:t>have impacted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different </a:t>
            </a:r>
            <a:r>
              <a:rPr sz="2400" spc="-5" dirty="0">
                <a:latin typeface="Arial"/>
                <a:cs typeface="Arial"/>
              </a:rPr>
              <a:t>dimensions </a:t>
            </a:r>
            <a:r>
              <a:rPr sz="2400" dirty="0">
                <a:latin typeface="Arial"/>
                <a:cs typeface="Arial"/>
              </a:rPr>
              <a:t>on 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fisheries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5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agreement </a:t>
            </a:r>
            <a:r>
              <a:rPr sz="2400" spc="-5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created opportunities </a:t>
            </a:r>
            <a:r>
              <a:rPr sz="2400" spc="-5" dirty="0">
                <a:latin typeface="Arial"/>
                <a:cs typeface="Arial"/>
              </a:rPr>
              <a:t>as well </a:t>
            </a:r>
            <a:r>
              <a:rPr sz="2400" spc="5" dirty="0">
                <a:latin typeface="Arial"/>
                <a:cs typeface="Arial"/>
              </a:rPr>
              <a:t>as  </a:t>
            </a:r>
            <a:r>
              <a:rPr sz="2400" spc="-5" dirty="0">
                <a:latin typeface="Arial"/>
                <a:cs typeface="Arial"/>
              </a:rPr>
              <a:t>invited </a:t>
            </a:r>
            <a:r>
              <a:rPr sz="2400" dirty="0">
                <a:latin typeface="Arial"/>
                <a:cs typeface="Arial"/>
              </a:rPr>
              <a:t>threats . </a:t>
            </a:r>
            <a:r>
              <a:rPr sz="2400" spc="-5" dirty="0">
                <a:latin typeface="Arial"/>
                <a:cs typeface="Arial"/>
              </a:rPr>
              <a:t>It is </a:t>
            </a:r>
            <a:r>
              <a:rPr sz="2400" dirty="0">
                <a:latin typeface="Arial"/>
                <a:cs typeface="Arial"/>
              </a:rPr>
              <a:t>significant to </a:t>
            </a:r>
            <a:r>
              <a:rPr sz="2400" spc="-5" dirty="0">
                <a:latin typeface="Arial"/>
                <a:cs typeface="Arial"/>
              </a:rPr>
              <a:t>note </a:t>
            </a:r>
            <a:r>
              <a:rPr sz="2400" dirty="0">
                <a:latin typeface="Arial"/>
                <a:cs typeface="Arial"/>
              </a:rPr>
              <a:t>that the </a:t>
            </a:r>
            <a:r>
              <a:rPr sz="2400" spc="-5" dirty="0">
                <a:latin typeface="Arial"/>
                <a:cs typeface="Arial"/>
              </a:rPr>
              <a:t>sector  has performed </a:t>
            </a:r>
            <a:r>
              <a:rPr sz="2400" dirty="0">
                <a:latin typeface="Arial"/>
                <a:cs typeface="Arial"/>
              </a:rPr>
              <a:t>impressively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terms </a:t>
            </a:r>
            <a:r>
              <a:rPr sz="2400" spc="-5" dirty="0">
                <a:latin typeface="Arial"/>
                <a:cs typeface="Arial"/>
              </a:rPr>
              <a:t>of exports growth  and </a:t>
            </a:r>
            <a:r>
              <a:rPr sz="2400" dirty="0">
                <a:latin typeface="Arial"/>
                <a:cs typeface="Arial"/>
              </a:rPr>
              <a:t>increased </a:t>
            </a:r>
            <a:r>
              <a:rPr sz="2400" spc="-5" dirty="0">
                <a:latin typeface="Arial"/>
                <a:cs typeface="Arial"/>
              </a:rPr>
              <a:t>diversification in commodity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countries exported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550">
              <a:latin typeface="Times New Roman"/>
              <a:cs typeface="Times New Roman"/>
            </a:endParaRPr>
          </a:p>
          <a:p>
            <a:pPr marL="286385" marR="6985" indent="-27432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There are many </a:t>
            </a:r>
            <a:r>
              <a:rPr sz="2400" dirty="0">
                <a:latin typeface="Arial"/>
                <a:cs typeface="Arial"/>
              </a:rPr>
              <a:t>challenges </a:t>
            </a:r>
            <a:r>
              <a:rPr sz="2400" spc="-5" dirty="0">
                <a:latin typeface="Arial"/>
                <a:cs typeface="Arial"/>
              </a:rPr>
              <a:t>faced by Indian </a:t>
            </a:r>
            <a:r>
              <a:rPr sz="2400" dirty="0">
                <a:latin typeface="Arial"/>
                <a:cs typeface="Arial"/>
              </a:rPr>
              <a:t>fisheries  trade </a:t>
            </a:r>
            <a:r>
              <a:rPr sz="2400" spc="-5" dirty="0">
                <a:latin typeface="Arial"/>
                <a:cs typeface="Arial"/>
              </a:rPr>
              <a:t>in relation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 NAMA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35" dirty="0">
                <a:latin typeface="Arial"/>
                <a:cs typeface="Arial"/>
              </a:rPr>
              <a:t>Technical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and Non-  </a:t>
            </a:r>
            <a:r>
              <a:rPr sz="2400" dirty="0">
                <a:latin typeface="Arial"/>
                <a:cs typeface="Arial"/>
              </a:rPr>
              <a:t>technical </a:t>
            </a:r>
            <a:r>
              <a:rPr sz="2400" spc="-5" dirty="0">
                <a:latin typeface="Arial"/>
                <a:cs typeface="Arial"/>
              </a:rPr>
              <a:t>barriers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trade </a:t>
            </a:r>
            <a:r>
              <a:rPr sz="2400" dirty="0">
                <a:latin typeface="Arial"/>
                <a:cs typeface="Arial"/>
              </a:rPr>
              <a:t>, subsidies , anti-dumping,  </a:t>
            </a:r>
            <a:r>
              <a:rPr sz="2400" spc="-5" dirty="0">
                <a:latin typeface="Arial"/>
                <a:cs typeface="Arial"/>
              </a:rPr>
              <a:t>sanitary and phyto-sanitary measures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domestic </a:t>
            </a:r>
            <a:r>
              <a:rPr sz="2400" dirty="0">
                <a:latin typeface="Arial"/>
                <a:cs typeface="Arial"/>
              </a:rPr>
              <a:t>trade 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50" dirty="0">
                <a:latin typeface="Arial"/>
                <a:cs typeface="Arial"/>
              </a:rPr>
              <a:t>FTAs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1911"/>
            <a:ext cx="28778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40" dirty="0">
                <a:latin typeface="Arial"/>
                <a:cs typeface="Arial"/>
              </a:rPr>
              <a:t>T</a:t>
            </a:r>
            <a:r>
              <a:rPr sz="2400" i="0" spc="-40" dirty="0">
                <a:latin typeface="Arial"/>
                <a:cs typeface="Arial"/>
              </a:rPr>
              <a:t>ARIFF</a:t>
            </a:r>
            <a:r>
              <a:rPr sz="2400" i="0" spc="105" dirty="0">
                <a:latin typeface="Arial"/>
                <a:cs typeface="Arial"/>
              </a:rPr>
              <a:t> </a:t>
            </a:r>
            <a:r>
              <a:rPr sz="3000" i="0" spc="-5" dirty="0">
                <a:latin typeface="Arial"/>
                <a:cs typeface="Arial"/>
              </a:rPr>
              <a:t>B</a:t>
            </a:r>
            <a:r>
              <a:rPr sz="2400" i="0" spc="-5" dirty="0">
                <a:latin typeface="Arial"/>
                <a:cs typeface="Arial"/>
              </a:rPr>
              <a:t>ARRIERS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16253"/>
            <a:ext cx="8150225" cy="505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EU </a:t>
            </a:r>
            <a:r>
              <a:rPr sz="2000" spc="-5" dirty="0">
                <a:latin typeface="Arial"/>
                <a:cs typeface="Arial"/>
              </a:rPr>
              <a:t>is India's </a:t>
            </a:r>
            <a:r>
              <a:rPr sz="2000" dirty="0">
                <a:latin typeface="Arial"/>
                <a:cs typeface="Arial"/>
              </a:rPr>
              <a:t>largest </a:t>
            </a:r>
            <a:r>
              <a:rPr sz="2000" spc="-5" dirty="0">
                <a:latin typeface="Arial"/>
                <a:cs typeface="Arial"/>
              </a:rPr>
              <a:t>trading </a:t>
            </a:r>
            <a:r>
              <a:rPr sz="2000" spc="-10" dirty="0">
                <a:latin typeface="Arial"/>
                <a:cs typeface="Arial"/>
              </a:rPr>
              <a:t>partner.According </a:t>
            </a:r>
            <a:r>
              <a:rPr sz="2000" spc="-5" dirty="0">
                <a:latin typeface="Arial"/>
                <a:cs typeface="Arial"/>
              </a:rPr>
              <a:t>to the </a:t>
            </a:r>
            <a:r>
              <a:rPr sz="2000" dirty="0">
                <a:latin typeface="Arial"/>
                <a:cs typeface="Arial"/>
              </a:rPr>
              <a:t>lndian </a:t>
            </a:r>
            <a:r>
              <a:rPr sz="2000" spc="-5" dirty="0">
                <a:latin typeface="Arial"/>
                <a:cs typeface="Arial"/>
              </a:rPr>
              <a:t>Export-  Import </a:t>
            </a:r>
            <a:r>
              <a:rPr sz="2000" dirty="0">
                <a:latin typeface="Arial"/>
                <a:cs typeface="Arial"/>
              </a:rPr>
              <a:t>Policy </a:t>
            </a:r>
            <a:r>
              <a:rPr sz="2000" spc="-5" dirty="0">
                <a:latin typeface="Arial"/>
                <a:cs typeface="Arial"/>
              </a:rPr>
              <a:t>2002-2007, </a:t>
            </a:r>
            <a:r>
              <a:rPr sz="2000" dirty="0">
                <a:latin typeface="Arial"/>
                <a:cs typeface="Arial"/>
              </a:rPr>
              <a:t>all marine </a:t>
            </a:r>
            <a:r>
              <a:rPr sz="2000" spc="-5" dirty="0">
                <a:latin typeface="Arial"/>
                <a:cs typeface="Arial"/>
              </a:rPr>
              <a:t>products,with </a:t>
            </a:r>
            <a:r>
              <a:rPr sz="2000" dirty="0">
                <a:latin typeface="Arial"/>
                <a:cs typeface="Arial"/>
              </a:rPr>
              <a:t>a few </a:t>
            </a:r>
            <a:r>
              <a:rPr sz="2000" spc="-5" dirty="0">
                <a:latin typeface="Arial"/>
                <a:cs typeface="Arial"/>
              </a:rPr>
              <a:t>exceptions  </a:t>
            </a:r>
            <a:r>
              <a:rPr sz="2000" dirty="0">
                <a:latin typeface="Arial"/>
                <a:cs typeface="Arial"/>
              </a:rPr>
              <a:t>under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Wildlife Protection Act 1972, can be </a:t>
            </a:r>
            <a:r>
              <a:rPr sz="2000" spc="-5" dirty="0">
                <a:latin typeface="Arial"/>
                <a:cs typeface="Arial"/>
              </a:rPr>
              <a:t>exported free </a:t>
            </a:r>
            <a:r>
              <a:rPr sz="2000" dirty="0">
                <a:latin typeface="Arial"/>
                <a:cs typeface="Arial"/>
              </a:rPr>
              <a:t>subject 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pre-shipment quality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inspection.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 dirty="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90 </a:t>
            </a:r>
            <a:r>
              <a:rPr sz="2000" spc="-5" dirty="0">
                <a:latin typeface="Arial"/>
                <a:cs typeface="Arial"/>
              </a:rPr>
              <a:t>per </a:t>
            </a:r>
            <a:r>
              <a:rPr sz="2000" dirty="0">
                <a:latin typeface="Arial"/>
                <a:cs typeface="Arial"/>
              </a:rPr>
              <a:t>cent of lndian </a:t>
            </a:r>
            <a:r>
              <a:rPr sz="2000" spc="-5" dirty="0">
                <a:latin typeface="Arial"/>
                <a:cs typeface="Arial"/>
              </a:rPr>
              <a:t>seafood exports </a:t>
            </a:r>
            <a:r>
              <a:rPr sz="2000" dirty="0">
                <a:latin typeface="Arial"/>
                <a:cs typeface="Arial"/>
              </a:rPr>
              <a:t>comprise </a:t>
            </a:r>
            <a:r>
              <a:rPr sz="2000" spc="-5" dirty="0">
                <a:latin typeface="Arial"/>
                <a:cs typeface="Arial"/>
              </a:rPr>
              <a:t>frozen fish, shrimp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cephalopod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average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tariff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rate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Japan,the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biggest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lndian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seafood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market,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</a:t>
            </a:r>
            <a:endParaRPr sz="2000" dirty="0">
              <a:latin typeface="Arial"/>
              <a:cs typeface="Arial"/>
            </a:endParaRPr>
          </a:p>
          <a:p>
            <a:pPr marL="286385" marR="508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4.1 per cent. </a:t>
            </a:r>
            <a:r>
              <a:rPr sz="2000" dirty="0">
                <a:latin typeface="Arial"/>
                <a:cs typeface="Arial"/>
              </a:rPr>
              <a:t>US, the </a:t>
            </a:r>
            <a:r>
              <a:rPr sz="2000" spc="-5" dirty="0">
                <a:latin typeface="Arial"/>
                <a:cs typeface="Arial"/>
              </a:rPr>
              <a:t>3rd </a:t>
            </a:r>
            <a:r>
              <a:rPr sz="2000" dirty="0">
                <a:latin typeface="Arial"/>
                <a:cs typeface="Arial"/>
              </a:rPr>
              <a:t>biggest </a:t>
            </a:r>
            <a:r>
              <a:rPr sz="2000" spc="-5" dirty="0">
                <a:latin typeface="Arial"/>
                <a:cs typeface="Arial"/>
              </a:rPr>
              <a:t>market </a:t>
            </a:r>
            <a:r>
              <a:rPr sz="2000" dirty="0">
                <a:latin typeface="Arial"/>
                <a:cs typeface="Arial"/>
              </a:rPr>
              <a:t>for lndian </a:t>
            </a:r>
            <a:r>
              <a:rPr sz="2000" spc="-5" dirty="0">
                <a:latin typeface="Arial"/>
                <a:cs typeface="Arial"/>
              </a:rPr>
              <a:t>seafood, has just </a:t>
            </a:r>
            <a:r>
              <a:rPr sz="2000" dirty="0">
                <a:latin typeface="Arial"/>
                <a:cs typeface="Arial"/>
              </a:rPr>
              <a:t>a  nominal 1 percent </a:t>
            </a:r>
            <a:r>
              <a:rPr sz="2000" spc="-10" dirty="0">
                <a:latin typeface="Arial"/>
                <a:cs typeface="Arial"/>
              </a:rPr>
              <a:t>tariff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duty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EU, the biggest </a:t>
            </a:r>
            <a:r>
              <a:rPr sz="2000" spc="-15" dirty="0">
                <a:latin typeface="Arial"/>
                <a:cs typeface="Arial"/>
              </a:rPr>
              <a:t>importer,has </a:t>
            </a:r>
            <a:r>
              <a:rPr sz="2000" dirty="0">
                <a:latin typeface="Arial"/>
                <a:cs typeface="Arial"/>
              </a:rPr>
              <a:t>an </a:t>
            </a:r>
            <a:r>
              <a:rPr sz="2000" spc="-5" dirty="0">
                <a:latin typeface="Arial"/>
                <a:cs typeface="Arial"/>
              </a:rPr>
              <a:t>average </a:t>
            </a:r>
            <a:r>
              <a:rPr sz="2000" spc="-10" dirty="0">
                <a:latin typeface="Arial"/>
                <a:cs typeface="Arial"/>
              </a:rPr>
              <a:t>tariff </a:t>
            </a:r>
            <a:r>
              <a:rPr sz="2000" spc="-5" dirty="0">
                <a:latin typeface="Arial"/>
                <a:cs typeface="Arial"/>
              </a:rPr>
              <a:t>duty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10.2 per  cent,followed .by </a:t>
            </a:r>
            <a:r>
              <a:rPr sz="2000" dirty="0">
                <a:latin typeface="Arial"/>
                <a:cs typeface="Arial"/>
              </a:rPr>
              <a:t>China, </a:t>
            </a:r>
            <a:r>
              <a:rPr sz="2000" spc="-5" dirty="0">
                <a:latin typeface="Arial"/>
                <a:cs typeface="Arial"/>
              </a:rPr>
              <a:t>the fourth biggest, </a:t>
            </a:r>
            <a:r>
              <a:rPr sz="2000" dirty="0">
                <a:latin typeface="Arial"/>
                <a:cs typeface="Arial"/>
              </a:rPr>
              <a:t>which </a:t>
            </a:r>
            <a:r>
              <a:rPr sz="2000" spc="-5" dirty="0">
                <a:latin typeface="Arial"/>
                <a:cs typeface="Arial"/>
              </a:rPr>
              <a:t>has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bound </a:t>
            </a:r>
            <a:r>
              <a:rPr sz="2000" spc="-10" dirty="0">
                <a:latin typeface="Arial"/>
                <a:cs typeface="Arial"/>
              </a:rPr>
              <a:t>tariff  </a:t>
            </a:r>
            <a:r>
              <a:rPr sz="2000" dirty="0">
                <a:latin typeface="Arial"/>
                <a:cs typeface="Arial"/>
              </a:rPr>
              <a:t>rate of 18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percent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311911"/>
            <a:ext cx="165036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dirty="0">
                <a:latin typeface="Arial"/>
                <a:cs typeface="Arial"/>
              </a:rPr>
              <a:t>C</a:t>
            </a:r>
            <a:r>
              <a:rPr sz="2400" i="0" spc="-5" dirty="0">
                <a:latin typeface="Arial"/>
                <a:cs typeface="Arial"/>
              </a:rPr>
              <a:t>ONT</a:t>
            </a:r>
            <a:r>
              <a:rPr sz="3000" i="0" spc="-15" dirty="0">
                <a:latin typeface="Arial"/>
                <a:cs typeface="Arial"/>
              </a:rPr>
              <a:t>’</a:t>
            </a:r>
            <a:r>
              <a:rPr sz="2400" i="0" spc="-10" dirty="0">
                <a:latin typeface="Arial"/>
                <a:cs typeface="Arial"/>
              </a:rPr>
              <a:t>D</a:t>
            </a:r>
            <a:r>
              <a:rPr sz="3000" i="0" dirty="0">
                <a:latin typeface="Arial"/>
                <a:cs typeface="Arial"/>
              </a:rPr>
              <a:t>…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92453"/>
            <a:ext cx="8302625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 EU, Japan </a:t>
            </a:r>
            <a:r>
              <a:rPr sz="2000" spc="-5" dirty="0">
                <a:latin typeface="Arial"/>
                <a:cs typeface="Arial"/>
              </a:rPr>
              <a:t>and the </a:t>
            </a:r>
            <a:r>
              <a:rPr sz="2000" spc="5" dirty="0">
                <a:latin typeface="Arial"/>
                <a:cs typeface="Arial"/>
              </a:rPr>
              <a:t>US </a:t>
            </a:r>
            <a:r>
              <a:rPr sz="2000" dirty="0">
                <a:latin typeface="Arial"/>
                <a:cs typeface="Arial"/>
              </a:rPr>
              <a:t>extend </a:t>
            </a:r>
            <a:r>
              <a:rPr sz="2000" spc="-5" dirty="0">
                <a:latin typeface="Arial"/>
                <a:cs typeface="Arial"/>
              </a:rPr>
              <a:t>preferential </a:t>
            </a:r>
            <a:r>
              <a:rPr sz="2000" spc="-15" dirty="0">
                <a:latin typeface="Arial"/>
                <a:cs typeface="Arial"/>
              </a:rPr>
              <a:t>tariff </a:t>
            </a:r>
            <a:r>
              <a:rPr sz="2000" spc="-5" dirty="0">
                <a:latin typeface="Arial"/>
                <a:cs typeface="Arial"/>
              </a:rPr>
              <a:t>treatment </a:t>
            </a:r>
            <a:r>
              <a:rPr sz="2000" dirty="0">
                <a:latin typeface="Arial"/>
                <a:cs typeface="Arial"/>
              </a:rPr>
              <a:t>under  Generalized System of Preferences (GSP)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lndian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products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3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general</a:t>
            </a:r>
            <a:r>
              <a:rPr sz="2000" spc="3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tariff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measures</a:t>
            </a:r>
            <a:r>
              <a:rPr sz="2000" spc="3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were</a:t>
            </a:r>
            <a:r>
              <a:rPr sz="2000" spc="3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not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seen</a:t>
            </a:r>
            <a:r>
              <a:rPr sz="2000" spc="3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as</a:t>
            </a:r>
            <a:r>
              <a:rPr sz="2000" spc="3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barriers</a:t>
            </a:r>
            <a:r>
              <a:rPr sz="2000" spc="3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Indian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seafood industry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5" dirty="0">
                <a:latin typeface="Arial"/>
                <a:cs typeface="Arial"/>
              </a:rPr>
              <a:t>US </a:t>
            </a:r>
            <a:r>
              <a:rPr sz="2000" dirty="0">
                <a:latin typeface="Arial"/>
                <a:cs typeface="Arial"/>
              </a:rPr>
              <a:t>and Japanese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markets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286385" marR="6985" indent="-274320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15" dirty="0">
                <a:latin typeface="Arial"/>
                <a:cs typeface="Arial"/>
              </a:rPr>
              <a:t>However, </a:t>
            </a:r>
            <a:r>
              <a:rPr sz="2000" spc="-5" dirty="0">
                <a:latin typeface="Arial"/>
                <a:cs typeface="Arial"/>
              </a:rPr>
              <a:t>it was </a:t>
            </a:r>
            <a:r>
              <a:rPr sz="2000" dirty="0">
                <a:latin typeface="Arial"/>
                <a:cs typeface="Arial"/>
              </a:rPr>
              <a:t>seen as a </a:t>
            </a:r>
            <a:r>
              <a:rPr sz="2000" spc="-5" dirty="0">
                <a:latin typeface="Arial"/>
                <a:cs typeface="Arial"/>
              </a:rPr>
              <a:t>trade barrier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access some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 markets  in </a:t>
            </a:r>
            <a:r>
              <a:rPr sz="2000" dirty="0">
                <a:latin typeface="Arial"/>
                <a:cs typeface="Arial"/>
              </a:rPr>
              <a:t>developing countries including China as well as the EU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markets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Times New Roman"/>
              <a:cs typeface="Times New Roman"/>
            </a:endParaRPr>
          </a:p>
          <a:p>
            <a:pPr marL="286385" marR="417830" indent="-27432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Therefore all countries exporting seafood to the EU require export-  worthy certification of their processing facilities by an EU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nominated  inspection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agency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Times New Roman"/>
              <a:cs typeface="Times New Roman"/>
            </a:endParaRPr>
          </a:p>
          <a:p>
            <a:pPr marL="286385" marR="875030" indent="-274320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In the case of India , that agency is the Indian Export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Inspection  Council ( </a:t>
            </a:r>
            <a:r>
              <a:rPr sz="2000" spc="-5" dirty="0">
                <a:latin typeface="Arial"/>
                <a:cs typeface="Arial"/>
              </a:rPr>
              <a:t>EIC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28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0461"/>
            <a:ext cx="36385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20" dirty="0">
                <a:latin typeface="Arial"/>
                <a:cs typeface="Arial"/>
              </a:rPr>
              <a:t>N</a:t>
            </a:r>
            <a:r>
              <a:rPr sz="2400" i="0" spc="-20" dirty="0">
                <a:latin typeface="Arial"/>
                <a:cs typeface="Arial"/>
              </a:rPr>
              <a:t>ON</a:t>
            </a:r>
            <a:r>
              <a:rPr sz="3000" i="0" spc="-20" dirty="0">
                <a:latin typeface="Arial"/>
                <a:cs typeface="Arial"/>
              </a:rPr>
              <a:t>-</a:t>
            </a:r>
            <a:r>
              <a:rPr sz="2400" i="0" spc="-20" dirty="0">
                <a:latin typeface="Arial"/>
                <a:cs typeface="Arial"/>
              </a:rPr>
              <a:t>TARIFF</a:t>
            </a:r>
            <a:r>
              <a:rPr sz="2400" i="0" spc="7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BARRIERS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44853"/>
            <a:ext cx="8301355" cy="545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There were several cases of rejection of lndian Seafood  imports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EU </a:t>
            </a:r>
            <a:r>
              <a:rPr sz="2400" dirty="0">
                <a:latin typeface="Arial"/>
                <a:cs typeface="Arial"/>
              </a:rPr>
              <a:t>market </a:t>
            </a:r>
            <a:r>
              <a:rPr sz="2400" spc="-5" dirty="0">
                <a:latin typeface="Arial"/>
                <a:cs typeface="Arial"/>
              </a:rPr>
              <a:t>on account of detecting </a:t>
            </a:r>
            <a:r>
              <a:rPr sz="2400" dirty="0">
                <a:latin typeface="Arial"/>
                <a:cs typeface="Arial"/>
              </a:rPr>
              <a:t>traces </a:t>
            </a:r>
            <a:r>
              <a:rPr sz="2400" spc="-5" dirty="0">
                <a:latin typeface="Arial"/>
                <a:cs typeface="Arial"/>
              </a:rPr>
              <a:t>of  </a:t>
            </a:r>
            <a:r>
              <a:rPr sz="2400" dirty="0">
                <a:latin typeface="Arial"/>
                <a:cs typeface="Arial"/>
              </a:rPr>
              <a:t>prohibited carcinogenic antibiotics </a:t>
            </a:r>
            <a:r>
              <a:rPr sz="2400" spc="-5" dirty="0">
                <a:latin typeface="Arial"/>
                <a:cs typeface="Arial"/>
              </a:rPr>
              <a:t>like nitrofuran and  </a:t>
            </a:r>
            <a:r>
              <a:rPr sz="2400" dirty="0">
                <a:latin typeface="Arial"/>
                <a:cs typeface="Arial"/>
              </a:rPr>
              <a:t>chloramphenicol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well </a:t>
            </a:r>
            <a:r>
              <a:rPr sz="2400" spc="-5" dirty="0">
                <a:latin typeface="Arial"/>
                <a:cs typeface="Arial"/>
              </a:rPr>
              <a:t>as other </a:t>
            </a:r>
            <a:r>
              <a:rPr sz="2400" dirty="0">
                <a:latin typeface="Arial"/>
                <a:cs typeface="Arial"/>
              </a:rPr>
              <a:t>bacterial inhibitors </a:t>
            </a:r>
            <a:r>
              <a:rPr sz="2400" spc="-5" dirty="0">
                <a:latin typeface="Arial"/>
                <a:cs typeface="Arial"/>
              </a:rPr>
              <a:t>like  amino-glycosides and macrolides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550">
              <a:latin typeface="Times New Roman"/>
              <a:cs typeface="Times New Roman"/>
            </a:endParaRPr>
          </a:p>
          <a:p>
            <a:pPr marL="286385" marR="6985" indent="-27432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Following </a:t>
            </a:r>
            <a:r>
              <a:rPr sz="2400" spc="-5" dirty="0">
                <a:latin typeface="Arial"/>
                <a:cs typeface="Arial"/>
              </a:rPr>
              <a:t>the EU </a:t>
            </a:r>
            <a:r>
              <a:rPr sz="2400" dirty="0">
                <a:latin typeface="Arial"/>
                <a:cs typeface="Arial"/>
              </a:rPr>
              <a:t>requirements, </a:t>
            </a:r>
            <a:r>
              <a:rPr sz="2400" spc="-5" dirty="0">
                <a:latin typeface="Arial"/>
                <a:cs typeface="Arial"/>
              </a:rPr>
              <a:t>on 17 August 2001 lndia  issued a notification specifying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limits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various  </a:t>
            </a:r>
            <a:r>
              <a:rPr sz="2400" dirty="0">
                <a:latin typeface="Arial"/>
                <a:cs typeface="Arial"/>
              </a:rPr>
              <a:t>antibiotics, pesticide and </a:t>
            </a:r>
            <a:r>
              <a:rPr sz="2400" spc="-5" dirty="0">
                <a:latin typeface="Arial"/>
                <a:cs typeface="Arial"/>
              </a:rPr>
              <a:t>heavy metal residues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seafood  products.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550">
              <a:latin typeface="Times New Roman"/>
              <a:cs typeface="Times New Roman"/>
            </a:endParaRPr>
          </a:p>
          <a:p>
            <a:pPr marL="286385" marR="7620" indent="-27432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International </a:t>
            </a:r>
            <a:r>
              <a:rPr sz="2400" dirty="0">
                <a:latin typeface="Arial"/>
                <a:cs typeface="Arial"/>
              </a:rPr>
              <a:t>Organization </a:t>
            </a:r>
            <a:r>
              <a:rPr sz="2400" spc="-5" dirty="0">
                <a:latin typeface="Arial"/>
                <a:cs typeface="Arial"/>
              </a:rPr>
              <a:t>of Standardization (ISO) 9000 </a:t>
            </a:r>
            <a:r>
              <a:rPr sz="2400" spc="-10" dirty="0">
                <a:latin typeface="Arial"/>
                <a:cs typeface="Arial"/>
              </a:rPr>
              <a:t>is  </a:t>
            </a:r>
            <a:r>
              <a:rPr sz="2400" spc="-5" dirty="0">
                <a:latin typeface="Arial"/>
                <a:cs typeface="Arial"/>
              </a:rPr>
              <a:t>recognized under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Export-Import Policy of </a:t>
            </a:r>
            <a:r>
              <a:rPr sz="2400" dirty="0">
                <a:latin typeface="Arial"/>
                <a:cs typeface="Arial"/>
              </a:rPr>
              <a:t>Government 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India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29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16661"/>
            <a:ext cx="16510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dirty="0">
                <a:latin typeface="Arial"/>
                <a:cs typeface="Arial"/>
              </a:rPr>
              <a:t>C</a:t>
            </a:r>
            <a:r>
              <a:rPr sz="2400" i="0" dirty="0">
                <a:latin typeface="Arial"/>
                <a:cs typeface="Arial"/>
              </a:rPr>
              <a:t>ON</a:t>
            </a:r>
            <a:r>
              <a:rPr sz="2400" i="0" spc="-10" dirty="0">
                <a:latin typeface="Arial"/>
                <a:cs typeface="Arial"/>
              </a:rPr>
              <a:t>T</a:t>
            </a:r>
            <a:r>
              <a:rPr sz="3000" i="0" spc="-10" dirty="0">
                <a:latin typeface="Arial"/>
                <a:cs typeface="Arial"/>
              </a:rPr>
              <a:t>’</a:t>
            </a:r>
            <a:r>
              <a:rPr sz="2400" i="0" spc="-10" dirty="0">
                <a:latin typeface="Arial"/>
                <a:cs typeface="Arial"/>
              </a:rPr>
              <a:t>D</a:t>
            </a:r>
            <a:r>
              <a:rPr sz="3000" i="0" dirty="0">
                <a:latin typeface="Arial"/>
                <a:cs typeface="Arial"/>
              </a:rPr>
              <a:t>…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476502"/>
            <a:ext cx="8150859" cy="310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Firms, </a:t>
            </a:r>
            <a:r>
              <a:rPr sz="2400" spc="-5" dirty="0">
                <a:latin typeface="Arial"/>
                <a:cs typeface="Arial"/>
              </a:rPr>
              <a:t>including seafood </a:t>
            </a:r>
            <a:r>
              <a:rPr sz="2400" dirty="0">
                <a:latin typeface="Arial"/>
                <a:cs typeface="Arial"/>
              </a:rPr>
              <a:t>firms, </a:t>
            </a:r>
            <a:r>
              <a:rPr sz="2400" spc="-5" dirty="0">
                <a:latin typeface="Arial"/>
                <a:cs typeface="Arial"/>
              </a:rPr>
              <a:t>enjoy certain </a:t>
            </a:r>
            <a:r>
              <a:rPr sz="2400" dirty="0">
                <a:latin typeface="Arial"/>
                <a:cs typeface="Arial"/>
              </a:rPr>
              <a:t>privileges </a:t>
            </a:r>
            <a:r>
              <a:rPr sz="2400" spc="-5" dirty="0">
                <a:latin typeface="Arial"/>
                <a:cs typeface="Arial"/>
              </a:rPr>
              <a:t>if 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are ISO 9000 firms. Under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1997-2002 </a:t>
            </a:r>
            <a:r>
              <a:rPr sz="2400" dirty="0">
                <a:latin typeface="Arial"/>
                <a:cs typeface="Arial"/>
              </a:rPr>
              <a:t>Export-  Import </a:t>
            </a:r>
            <a:r>
              <a:rPr sz="2400" spc="-30" dirty="0">
                <a:latin typeface="Arial"/>
                <a:cs typeface="Arial"/>
              </a:rPr>
              <a:t>Policy, </a:t>
            </a:r>
            <a:r>
              <a:rPr sz="2400" dirty="0">
                <a:latin typeface="Arial"/>
                <a:cs typeface="Arial"/>
              </a:rPr>
              <a:t>Government </a:t>
            </a:r>
            <a:r>
              <a:rPr sz="2400" spc="-5" dirty="0">
                <a:latin typeface="Arial"/>
                <a:cs typeface="Arial"/>
              </a:rPr>
              <a:t>of India, exporters with</a:t>
            </a:r>
            <a:r>
              <a:rPr sz="2400" spc="5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IS0  9000 were given </a:t>
            </a:r>
            <a:r>
              <a:rPr sz="2400" dirty="0">
                <a:latin typeface="Arial"/>
                <a:cs typeface="Arial"/>
              </a:rPr>
              <a:t>Special Import </a:t>
            </a:r>
            <a:r>
              <a:rPr sz="2400" spc="-5" dirty="0">
                <a:latin typeface="Arial"/>
                <a:cs typeface="Arial"/>
              </a:rPr>
              <a:t>License </a:t>
            </a:r>
            <a:r>
              <a:rPr sz="2400" dirty="0">
                <a:latin typeface="Arial"/>
                <a:cs typeface="Arial"/>
              </a:rPr>
              <a:t>(SIL) </a:t>
            </a:r>
            <a:r>
              <a:rPr sz="2400" spc="-5" dirty="0">
                <a:latin typeface="Arial"/>
                <a:cs typeface="Arial"/>
              </a:rPr>
              <a:t>up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5 </a:t>
            </a:r>
            <a:r>
              <a:rPr sz="2400" spc="-10" dirty="0">
                <a:latin typeface="Arial"/>
                <a:cs typeface="Arial"/>
              </a:rPr>
              <a:t>per  </a:t>
            </a:r>
            <a:r>
              <a:rPr sz="2400" spc="-5" dirty="0">
                <a:latin typeface="Arial"/>
                <a:cs typeface="Arial"/>
              </a:rPr>
              <a:t>cent of f.0.b.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value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5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Certification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against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ISO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9000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beginning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emerge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major </a:t>
            </a:r>
            <a:r>
              <a:rPr sz="2400" spc="-5" dirty="0">
                <a:latin typeface="Arial"/>
                <a:cs typeface="Arial"/>
              </a:rPr>
              <a:t>industry in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India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525149"/>
            <a:ext cx="44958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7310120" cy="2775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 panose="05000000000000000000" pitchFamily="2" charset="2"/>
              <a:buChar char="Ø"/>
              <a:tabLst>
                <a:tab pos="28702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  of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relating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exports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goods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services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various countries  either on equal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conditions or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discriminatory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conditions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00000"/>
              </a:lnSpc>
              <a:buClr>
                <a:srgbClr val="FD8537"/>
              </a:buClr>
            </a:pPr>
            <a:endParaRPr sz="3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lr>
                <a:srgbClr val="FD8537"/>
              </a:buClr>
              <a:buSzPct val="68750"/>
              <a:buFont typeface="Wingdings" panose="05000000000000000000" pitchFamily="2" charset="2"/>
              <a:buChar char="Ø"/>
              <a:tabLst>
                <a:tab pos="287020" algn="l"/>
                <a:tab pos="1202690" algn="l"/>
                <a:tab pos="2352040" algn="l"/>
                <a:tab pos="3044190" algn="l"/>
                <a:tab pos="3667760" algn="l"/>
                <a:tab pos="4053204" algn="l"/>
                <a:tab pos="5520690" algn="l"/>
                <a:tab pos="6075680" algn="l"/>
              </a:tabLst>
            </a:pP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	a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tect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	d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omestic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4339208"/>
            <a:ext cx="2586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04925" algn="l"/>
                <a:tab pos="1539875" algn="l"/>
                <a:tab pos="213868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	from	the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	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6098" y="4339208"/>
            <a:ext cx="4258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00000"/>
              </a:lnSpc>
              <a:spcBef>
                <a:spcPts val="100"/>
              </a:spcBef>
              <a:tabLst>
                <a:tab pos="1597660" algn="l"/>
                <a:tab pos="1797050" algn="l"/>
                <a:tab pos="2273935" algn="l"/>
                <a:tab pos="2801620" algn="l"/>
                <a:tab pos="2923540" algn="l"/>
                <a:tab pos="3599815" algn="l"/>
              </a:tabLst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ompetition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	the		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imposing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4995768"/>
            <a:ext cx="535673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competencies by providing subsidies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967335"/>
            <a:ext cx="647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6493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36478"/>
            <a:ext cx="68579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MEANING </a:t>
            </a:r>
            <a:r>
              <a:rPr sz="3200" b="1" i="0" spc="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TRADE</a:t>
            </a:r>
            <a:r>
              <a:rPr sz="3200" b="1" i="0" spc="47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3200" b="1" i="0" spc="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BARRIERS</a:t>
            </a:r>
            <a:endParaRPr sz="3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58214"/>
            <a:ext cx="10852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 panose="05000000000000000000" pitchFamily="2" charset="2"/>
              <a:buChar char="Ø"/>
              <a:tabLst>
                <a:tab pos="28702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rade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8461" y="1458214"/>
            <a:ext cx="6535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7985" algn="l"/>
                <a:tab pos="3693160" algn="l"/>
                <a:tab pos="5049520" algn="l"/>
              </a:tabLst>
            </a:pPr>
            <a:r>
              <a:rPr sz="2400" spc="-5" dirty="0">
                <a:latin typeface="Arial"/>
                <a:cs typeface="Arial"/>
              </a:rPr>
              <a:t>barriers/restrictions	are	artificial	restrictions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59" y="1823973"/>
            <a:ext cx="6215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2235" algn="l"/>
                <a:tab pos="1918970" algn="l"/>
                <a:tab pos="2548890" algn="l"/>
                <a:tab pos="3281679" algn="l"/>
                <a:tab pos="4911090" algn="l"/>
                <a:tab pos="5371465" algn="l"/>
              </a:tabLst>
            </a:pPr>
            <a:r>
              <a:rPr sz="2400" spc="-5" dirty="0">
                <a:latin typeface="Arial"/>
                <a:cs typeface="Arial"/>
              </a:rPr>
              <a:t>imposed	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the	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	movement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5" dirty="0">
                <a:latin typeface="Arial"/>
                <a:cs typeface="Arial"/>
              </a:rPr>
              <a:t>go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5853" y="1823973"/>
            <a:ext cx="1249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530" algn="l"/>
              </a:tabLst>
            </a:pPr>
            <a:r>
              <a:rPr sz="2400" dirty="0">
                <a:latin typeface="Arial"/>
                <a:cs typeface="Arial"/>
              </a:rPr>
              <a:t>/	</a:t>
            </a:r>
            <a:r>
              <a:rPr sz="2400" spc="-5" dirty="0">
                <a:latin typeface="Arial"/>
                <a:cs typeface="Arial"/>
              </a:rPr>
              <a:t>trading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189810"/>
            <a:ext cx="7918450" cy="295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activities in between </a:t>
            </a:r>
            <a:r>
              <a:rPr sz="2400" spc="-10" dirty="0">
                <a:latin typeface="Arial"/>
                <a:cs typeface="Arial"/>
              </a:rPr>
              <a:t>different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countries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 dirty="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buClr>
                <a:srgbClr val="FD8537"/>
              </a:buClr>
              <a:buSzPct val="68750"/>
              <a:buFont typeface="Wingdings" panose="05000000000000000000" pitchFamily="2" charset="2"/>
              <a:buChar char="Ø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These barriers are usually </a:t>
            </a:r>
            <a:r>
              <a:rPr sz="2400" dirty="0">
                <a:latin typeface="Arial"/>
                <a:cs typeface="Arial"/>
              </a:rPr>
              <a:t>imposed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dirty="0">
                <a:latin typeface="Arial"/>
                <a:cs typeface="Arial"/>
              </a:rPr>
              <a:t>the importing  </a:t>
            </a:r>
            <a:r>
              <a:rPr sz="2400" spc="-5" dirty="0">
                <a:latin typeface="Arial"/>
                <a:cs typeface="Arial"/>
              </a:rPr>
              <a:t>countries </a:t>
            </a:r>
            <a:r>
              <a:rPr sz="2400" dirty="0">
                <a:latin typeface="Arial"/>
                <a:cs typeface="Arial"/>
              </a:rPr>
              <a:t>but they </a:t>
            </a:r>
            <a:r>
              <a:rPr sz="2400" spc="-5" dirty="0">
                <a:latin typeface="Arial"/>
                <a:cs typeface="Arial"/>
              </a:rPr>
              <a:t>adversely </a:t>
            </a:r>
            <a:r>
              <a:rPr sz="2400" spc="-10" dirty="0">
                <a:latin typeface="Arial"/>
                <a:cs typeface="Arial"/>
              </a:rPr>
              <a:t>affect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volume of world  imports 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exports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5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D8537"/>
              </a:buClr>
              <a:buSzPct val="68750"/>
              <a:buFont typeface="Wingdings" panose="05000000000000000000" pitchFamily="2" charset="2"/>
              <a:buChar char="Ø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includes </a:t>
            </a:r>
            <a:r>
              <a:rPr sz="2400" spc="-55" dirty="0">
                <a:latin typeface="Arial"/>
                <a:cs typeface="Arial"/>
              </a:rPr>
              <a:t>Tariff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Non-tariff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barriers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0100" y="311911"/>
            <a:ext cx="53968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5" dirty="0">
                <a:latin typeface="Arial"/>
                <a:cs typeface="Arial"/>
              </a:rPr>
              <a:t>O</a:t>
            </a:r>
            <a:r>
              <a:rPr sz="2400" i="0" spc="-5" dirty="0">
                <a:latin typeface="Arial"/>
                <a:cs typeface="Arial"/>
              </a:rPr>
              <a:t>BJECTIVES </a:t>
            </a:r>
            <a:r>
              <a:rPr sz="2400" i="0" dirty="0">
                <a:latin typeface="Arial"/>
                <a:cs typeface="Arial"/>
              </a:rPr>
              <a:t>OF </a:t>
            </a:r>
            <a:r>
              <a:rPr sz="2400" i="0" spc="-5" dirty="0">
                <a:latin typeface="Arial"/>
                <a:cs typeface="Arial"/>
              </a:rPr>
              <a:t>TRADE</a:t>
            </a:r>
            <a:r>
              <a:rPr sz="2400" i="0" spc="48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BARRIERS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1" y="1016253"/>
            <a:ext cx="792226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 panose="05000000000000000000" pitchFamily="2" charset="2"/>
              <a:buChar char="Ø"/>
              <a:tabLst>
                <a:tab pos="287020" algn="l"/>
              </a:tabLst>
            </a:pPr>
            <a:r>
              <a:rPr lang="en-US" sz="2400" spc="-135" dirty="0" smtClean="0">
                <a:latin typeface="Arial"/>
                <a:cs typeface="Arial"/>
              </a:rPr>
              <a:t>    </a:t>
            </a:r>
            <a:r>
              <a:rPr sz="2400" spc="-135" dirty="0" smtClean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protect </a:t>
            </a:r>
            <a:r>
              <a:rPr sz="2400" spc="-5" dirty="0">
                <a:latin typeface="Arial"/>
                <a:cs typeface="Arial"/>
              </a:rPr>
              <a:t>domestic industries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foreign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competition</a:t>
            </a:r>
            <a:endParaRPr sz="3500" dirty="0">
              <a:latin typeface="Times New Roman"/>
              <a:cs typeface="Times New Roman"/>
            </a:endParaRPr>
          </a:p>
          <a:p>
            <a:pPr marL="354965" marR="6350" indent="-342900">
              <a:lnSpc>
                <a:spcPct val="100000"/>
              </a:lnSpc>
              <a:buClr>
                <a:srgbClr val="FD8537"/>
              </a:buClr>
              <a:buSzPct val="68750"/>
              <a:buFont typeface="Wingdings" panose="05000000000000000000" pitchFamily="2" charset="2"/>
              <a:buChar char="Ø"/>
              <a:tabLst>
                <a:tab pos="287020" algn="l"/>
              </a:tabLst>
            </a:pPr>
            <a:r>
              <a:rPr sz="2400" spc="-13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promote new industries and research and development  activities by providing home </a:t>
            </a:r>
            <a:r>
              <a:rPr sz="2400" dirty="0">
                <a:latin typeface="Arial"/>
                <a:cs typeface="Arial"/>
              </a:rPr>
              <a:t>market to </a:t>
            </a:r>
            <a:r>
              <a:rPr sz="2400" spc="-5" dirty="0">
                <a:latin typeface="Arial"/>
                <a:cs typeface="Arial"/>
              </a:rPr>
              <a:t>home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industries</a:t>
            </a:r>
            <a:r>
              <a:rPr lang="en-US" sz="2400" dirty="0">
                <a:latin typeface="Arial"/>
                <a:cs typeface="Arial"/>
              </a:rPr>
              <a:t>.</a:t>
            </a:r>
            <a:endParaRPr sz="355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Clr>
                <a:srgbClr val="FD8537"/>
              </a:buClr>
              <a:buSzPct val="68750"/>
              <a:buFont typeface="Wingdings" panose="05000000000000000000" pitchFamily="2" charset="2"/>
              <a:buChar char="Ø"/>
              <a:tabLst>
                <a:tab pos="287020" algn="l"/>
                <a:tab pos="777875" algn="l"/>
                <a:tab pos="2097405" algn="l"/>
                <a:tab pos="3522979" algn="l"/>
                <a:tab pos="4759960" algn="l"/>
                <a:tab pos="5180965" algn="l"/>
                <a:tab pos="6042025" algn="l"/>
                <a:tab pos="6718934" algn="l"/>
                <a:tab pos="7958455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5" dirty="0">
                <a:latin typeface="Arial"/>
                <a:cs typeface="Arial"/>
              </a:rPr>
              <a:t>maintain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favora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nce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tra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bala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ce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of  payments position by restricting </a:t>
            </a:r>
            <a:r>
              <a:rPr sz="2400" dirty="0">
                <a:latin typeface="Arial"/>
                <a:cs typeface="Arial"/>
              </a:rPr>
              <a:t>imports from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abroad</a:t>
            </a:r>
            <a:r>
              <a:rPr lang="en-US" sz="2400" dirty="0">
                <a:latin typeface="Arial"/>
                <a:cs typeface="Arial"/>
              </a:rPr>
              <a:t>.</a:t>
            </a:r>
            <a:endParaRPr sz="3550" dirty="0">
              <a:latin typeface="Times New Roman"/>
              <a:cs typeface="Times New Roman"/>
            </a:endParaRPr>
          </a:p>
          <a:p>
            <a:pPr marL="354965" marR="5715" indent="-342900">
              <a:lnSpc>
                <a:spcPct val="100000"/>
              </a:lnSpc>
              <a:buClr>
                <a:srgbClr val="FD8537"/>
              </a:buClr>
              <a:buSzPct val="68750"/>
              <a:buFont typeface="Wingdings" panose="05000000000000000000" pitchFamily="2" charset="2"/>
              <a:buChar char="Ø"/>
              <a:tabLst>
                <a:tab pos="287020" algn="l"/>
                <a:tab pos="736600" algn="l"/>
                <a:tab pos="2016760" algn="l"/>
                <a:tab pos="3077845" algn="l"/>
                <a:tab pos="4528820" algn="l"/>
                <a:tab pos="5827395" algn="l"/>
                <a:tab pos="6209665" algn="l"/>
                <a:tab pos="6760209" algn="l"/>
                <a:tab pos="7889875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5" dirty="0">
                <a:latin typeface="Arial"/>
                <a:cs typeface="Arial"/>
              </a:rPr>
              <a:t>consid</a:t>
            </a:r>
            <a:r>
              <a:rPr sz="2400" dirty="0">
                <a:latin typeface="Arial"/>
                <a:cs typeface="Arial"/>
              </a:rPr>
              <a:t>er	</a:t>
            </a:r>
            <a:r>
              <a:rPr sz="2400" spc="-5" dirty="0">
                <a:latin typeface="Arial"/>
                <a:cs typeface="Arial"/>
              </a:rPr>
              <a:t>forei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ange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serves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coun</a:t>
            </a:r>
            <a:r>
              <a:rPr sz="2400" dirty="0">
                <a:latin typeface="Arial"/>
                <a:cs typeface="Arial"/>
              </a:rPr>
              <a:t>try	</a:t>
            </a:r>
            <a:r>
              <a:rPr sz="2400" spc="-10" dirty="0">
                <a:latin typeface="Arial"/>
                <a:cs typeface="Arial"/>
              </a:rPr>
              <a:t>by  </a:t>
            </a:r>
            <a:r>
              <a:rPr sz="2400" spc="-5" dirty="0">
                <a:latin typeface="Arial"/>
                <a:cs typeface="Arial"/>
              </a:rPr>
              <a:t>restricting </a:t>
            </a:r>
            <a:r>
              <a:rPr sz="2400" dirty="0">
                <a:latin typeface="Arial"/>
                <a:cs typeface="Arial"/>
              </a:rPr>
              <a:t>imports from </a:t>
            </a:r>
            <a:r>
              <a:rPr sz="2400" spc="-5" dirty="0">
                <a:latin typeface="Arial"/>
                <a:cs typeface="Arial"/>
              </a:rPr>
              <a:t>foreign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countries</a:t>
            </a:r>
            <a:endParaRPr sz="355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Clr>
                <a:srgbClr val="FD8537"/>
              </a:buClr>
              <a:buSzPct val="68750"/>
              <a:buFont typeface="Wingdings" panose="05000000000000000000" pitchFamily="2" charset="2"/>
              <a:buChar char="Ø"/>
              <a:tabLst>
                <a:tab pos="287020" algn="l"/>
                <a:tab pos="861694" algn="l"/>
                <a:tab pos="2045335" algn="l"/>
                <a:tab pos="3368675" algn="l"/>
                <a:tab pos="4859655" algn="l"/>
                <a:tab pos="5721985" algn="l"/>
                <a:tab pos="7144384" algn="l"/>
                <a:tab pos="772033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	protect	</a:t>
            </a:r>
            <a:r>
              <a:rPr sz="2400" spc="-5" dirty="0">
                <a:latin typeface="Arial"/>
                <a:cs typeface="Arial"/>
              </a:rPr>
              <a:t>nati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eco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omy	from	dump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rich  countries with surplus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production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464261"/>
            <a:ext cx="59937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15" dirty="0">
                <a:latin typeface="Arial"/>
                <a:cs typeface="Arial"/>
              </a:rPr>
              <a:t>C</a:t>
            </a:r>
            <a:r>
              <a:rPr sz="2400" i="0" spc="-15" dirty="0">
                <a:latin typeface="Arial"/>
                <a:cs typeface="Arial"/>
              </a:rPr>
              <a:t>LASSIFICATION </a:t>
            </a:r>
            <a:r>
              <a:rPr sz="2400" i="0" dirty="0">
                <a:latin typeface="Arial"/>
                <a:cs typeface="Arial"/>
              </a:rPr>
              <a:t>OF </a:t>
            </a:r>
            <a:r>
              <a:rPr sz="2400" i="0" spc="-5" dirty="0">
                <a:latin typeface="Arial"/>
                <a:cs typeface="Arial"/>
              </a:rPr>
              <a:t>TRADE</a:t>
            </a:r>
            <a:r>
              <a:rPr sz="2400" i="0" spc="45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BARRIERS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050" y="1289050"/>
          <a:ext cx="7772400" cy="4968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 marL="1113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Tariff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Barriers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8242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Non-Tariff</a:t>
                      </a:r>
                      <a:r>
                        <a:rPr sz="20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Barriers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248285" indent="-15748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4892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Specific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duty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248920" indent="-15748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49554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Quota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234315" indent="-14351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4950" algn="l"/>
                        </a:tabLst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Ad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Valorem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duty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248920" indent="-15748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49554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Foreign exchange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regulations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234315" indent="-143510">
                        <a:lnSpc>
                          <a:spcPct val="100000"/>
                        </a:lnSpc>
                        <a:spcBef>
                          <a:spcPts val="309"/>
                        </a:spcBef>
                        <a:buChar char="•"/>
                        <a:tabLst>
                          <a:tab pos="2349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Anti-dumping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duty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230504" marR="426720" indent="-139065">
                        <a:lnSpc>
                          <a:spcPct val="100000"/>
                        </a:lnSpc>
                        <a:spcBef>
                          <a:spcPts val="309"/>
                        </a:spcBef>
                        <a:buChar char="•"/>
                        <a:tabLst>
                          <a:tab pos="244475" algn="l"/>
                        </a:tabLst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Technical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20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Administrative  regulations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248285" indent="-157480">
                        <a:lnSpc>
                          <a:spcPct val="100000"/>
                        </a:lnSpc>
                        <a:spcBef>
                          <a:spcPts val="309"/>
                        </a:spcBef>
                        <a:buChar char="•"/>
                        <a:tabLst>
                          <a:tab pos="24892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Counteracting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duty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248920" indent="-157480">
                        <a:lnSpc>
                          <a:spcPct val="100000"/>
                        </a:lnSpc>
                        <a:spcBef>
                          <a:spcPts val="309"/>
                        </a:spcBef>
                        <a:buChar char="•"/>
                        <a:tabLst>
                          <a:tab pos="249554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Consular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formulations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248285" indent="-15748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4892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Preferential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duty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248920" indent="-15748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49554" algn="l"/>
                        </a:tabLst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State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trading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234315" indent="-143510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34950" algn="l"/>
                        </a:tabLst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Alternative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duty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248920" indent="-157480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49554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Preferential</a:t>
                      </a:r>
                      <a:r>
                        <a:rPr sz="20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Arrangement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248285" indent="-157480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4892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Compound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duty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248920" indent="-157480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49554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Import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license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318135" indent="-227329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318135" algn="l"/>
                          <a:tab pos="31877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Seasonal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duty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244475" indent="-152400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44475" algn="l"/>
                        </a:tabLst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Trading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Blocs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248285" indent="-157480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24892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Single Column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and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Multicolumn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duty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248285" indent="-157480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4892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charges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2329" y="388111"/>
            <a:ext cx="3223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5" dirty="0">
                <a:latin typeface="Arial"/>
                <a:cs typeface="Arial"/>
              </a:rPr>
              <a:t>M</a:t>
            </a:r>
            <a:r>
              <a:rPr sz="2400" i="0" spc="-5" dirty="0">
                <a:latin typeface="Arial"/>
                <a:cs typeface="Arial"/>
              </a:rPr>
              <a:t>EANING </a:t>
            </a:r>
            <a:r>
              <a:rPr sz="2400" i="0" dirty="0">
                <a:latin typeface="Arial"/>
                <a:cs typeface="Arial"/>
              </a:rPr>
              <a:t>OF</a:t>
            </a:r>
            <a:r>
              <a:rPr sz="2400" i="0" spc="290" dirty="0">
                <a:latin typeface="Arial"/>
                <a:cs typeface="Arial"/>
              </a:rPr>
              <a:t> </a:t>
            </a:r>
            <a:r>
              <a:rPr sz="2400" i="0" spc="-35" dirty="0">
                <a:latin typeface="Arial"/>
                <a:cs typeface="Arial"/>
              </a:rPr>
              <a:t>TARIFF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284478"/>
            <a:ext cx="8072755" cy="47999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6350" indent="-274320">
              <a:lnSpc>
                <a:spcPts val="2590"/>
              </a:lnSpc>
              <a:spcBef>
                <a:spcPts val="42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5" dirty="0">
                <a:latin typeface="Arial"/>
                <a:cs typeface="Arial"/>
              </a:rPr>
              <a:t>Tariff </a:t>
            </a:r>
            <a:r>
              <a:rPr sz="2400" dirty="0">
                <a:latin typeface="Arial"/>
                <a:cs typeface="Arial"/>
              </a:rPr>
              <a:t>refers to the </a:t>
            </a:r>
            <a:r>
              <a:rPr sz="2400" spc="-5" dirty="0">
                <a:latin typeface="Arial"/>
                <a:cs typeface="Arial"/>
              </a:rPr>
              <a:t>taxes imposed on </a:t>
            </a:r>
            <a:r>
              <a:rPr sz="2400" dirty="0">
                <a:latin typeface="Arial"/>
                <a:cs typeface="Arial"/>
              </a:rPr>
              <a:t>internationally </a:t>
            </a:r>
            <a:r>
              <a:rPr sz="2400" spc="-5" dirty="0">
                <a:latin typeface="Arial"/>
                <a:cs typeface="Arial"/>
              </a:rPr>
              <a:t>traded  commodities when </a:t>
            </a:r>
            <a:r>
              <a:rPr sz="2400" dirty="0">
                <a:latin typeface="Arial"/>
                <a:cs typeface="Arial"/>
              </a:rPr>
              <a:t>they cross the </a:t>
            </a:r>
            <a:r>
              <a:rPr sz="2400" spc="-5" dirty="0">
                <a:latin typeface="Arial"/>
                <a:cs typeface="Arial"/>
              </a:rPr>
              <a:t>national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boundaries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Font typeface="Wingdings"/>
              <a:buChar char=""/>
            </a:pPr>
            <a:endParaRPr sz="3300">
              <a:latin typeface="Times New Roman"/>
              <a:cs typeface="Times New Roman"/>
            </a:endParaRPr>
          </a:p>
          <a:p>
            <a:pPr marL="286385" marR="6350" indent="-274320">
              <a:lnSpc>
                <a:spcPts val="259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  <a:tab pos="600710" algn="l"/>
                <a:tab pos="965200" algn="l"/>
                <a:tab pos="1278890" algn="l"/>
                <a:tab pos="1829435" algn="l"/>
                <a:tab pos="2059305" algn="l"/>
                <a:tab pos="3051810" algn="l"/>
                <a:tab pos="3771265" algn="l"/>
                <a:tab pos="4254500" algn="l"/>
                <a:tab pos="4824095" algn="l"/>
                <a:tab pos="5800090" algn="l"/>
                <a:tab pos="6724650" algn="l"/>
                <a:tab pos="7312025" algn="l"/>
              </a:tabLst>
            </a:pP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tax	/	</a:t>
            </a:r>
            <a:r>
              <a:rPr sz="2400" spc="-5" dirty="0">
                <a:latin typeface="Arial"/>
                <a:cs typeface="Arial"/>
              </a:rPr>
              <a:t>import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2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uty	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the	</a:t>
            </a:r>
            <a:r>
              <a:rPr sz="2400" spc="-10" dirty="0">
                <a:latin typeface="Arial"/>
                <a:cs typeface="Arial"/>
              </a:rPr>
              <a:t>good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which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being  imported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0" dirty="0">
                <a:latin typeface="Arial"/>
                <a:cs typeface="Arial"/>
              </a:rPr>
              <a:t> good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3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59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  <a:tab pos="588645" algn="l"/>
                <a:tab pos="942340" algn="l"/>
                <a:tab pos="1312545" algn="l"/>
                <a:tab pos="1868805" algn="l"/>
                <a:tab pos="2612390" algn="l"/>
                <a:tab pos="2999740" algn="l"/>
                <a:tab pos="4267835" algn="l"/>
                <a:tab pos="5213350" algn="l"/>
                <a:tab pos="5855970" algn="l"/>
                <a:tab pos="7025640" algn="l"/>
              </a:tabLst>
            </a:pP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the	form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ustoms	du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operate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through  price mechanism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D8537"/>
              </a:buClr>
              <a:buFont typeface="Wingdings"/>
              <a:buChar char=""/>
            </a:pPr>
            <a:endParaRPr sz="325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90000"/>
              </a:lnSpc>
              <a:spcBef>
                <a:spcPts val="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It is imposed by </a:t>
            </a:r>
            <a:r>
              <a:rPr sz="2400" dirty="0">
                <a:latin typeface="Arial"/>
                <a:cs typeface="Arial"/>
              </a:rPr>
              <a:t>the government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imports </a:t>
            </a:r>
            <a:r>
              <a:rPr sz="2400" spc="-5" dirty="0">
                <a:latin typeface="Arial"/>
                <a:cs typeface="Arial"/>
              </a:rPr>
              <a:t>and not </a:t>
            </a:r>
            <a:r>
              <a:rPr sz="2400" spc="-10" dirty="0">
                <a:latin typeface="Arial"/>
                <a:cs typeface="Arial"/>
              </a:rPr>
              <a:t>on  </a:t>
            </a:r>
            <a:r>
              <a:rPr sz="2400" spc="-5" dirty="0">
                <a:latin typeface="Arial"/>
                <a:cs typeface="Arial"/>
              </a:rPr>
              <a:t>exports as all countries are interested in export promotion  and if </a:t>
            </a:r>
            <a:r>
              <a:rPr sz="2400" dirty="0">
                <a:latin typeface="Arial"/>
                <a:cs typeface="Arial"/>
              </a:rPr>
              <a:t>tax </a:t>
            </a:r>
            <a:r>
              <a:rPr sz="2400" spc="-5" dirty="0">
                <a:latin typeface="Arial"/>
                <a:cs typeface="Arial"/>
              </a:rPr>
              <a:t>burden is imposed on exports </a:t>
            </a:r>
            <a:r>
              <a:rPr sz="2400" dirty="0">
                <a:latin typeface="Arial"/>
                <a:cs typeface="Arial"/>
              </a:rPr>
              <a:t>, the </a:t>
            </a:r>
            <a:r>
              <a:rPr sz="2400" spc="-5" dirty="0">
                <a:latin typeface="Arial"/>
                <a:cs typeface="Arial"/>
              </a:rPr>
              <a:t>exports will  reduce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540461"/>
            <a:ext cx="15455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dirty="0">
                <a:latin typeface="Arial"/>
                <a:cs typeface="Arial"/>
              </a:rPr>
              <a:t>C</a:t>
            </a:r>
            <a:r>
              <a:rPr sz="2400" i="0" dirty="0">
                <a:latin typeface="Arial"/>
                <a:cs typeface="Arial"/>
              </a:rPr>
              <a:t>ON</a:t>
            </a:r>
            <a:r>
              <a:rPr sz="2400" i="0" spc="-10" dirty="0">
                <a:latin typeface="Arial"/>
                <a:cs typeface="Arial"/>
              </a:rPr>
              <a:t>T</a:t>
            </a:r>
            <a:r>
              <a:rPr sz="2400" i="0" spc="-5" dirty="0">
                <a:latin typeface="Arial"/>
                <a:cs typeface="Arial"/>
              </a:rPr>
              <a:t>D</a:t>
            </a:r>
            <a:r>
              <a:rPr sz="3000" i="0" dirty="0">
                <a:latin typeface="Arial"/>
                <a:cs typeface="Arial"/>
              </a:rPr>
              <a:t>…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625853"/>
            <a:ext cx="7953375" cy="273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High </a:t>
            </a:r>
            <a:r>
              <a:rPr sz="2400" spc="-10" dirty="0">
                <a:latin typeface="Arial"/>
                <a:cs typeface="Arial"/>
              </a:rPr>
              <a:t>tariffs </a:t>
            </a:r>
            <a:r>
              <a:rPr sz="2400" spc="-5" dirty="0">
                <a:latin typeface="Arial"/>
                <a:cs typeface="Arial"/>
              </a:rPr>
              <a:t>provide additional revenue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government  and also give protection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home industries </a:t>
            </a:r>
            <a:r>
              <a:rPr sz="2400" dirty="0">
                <a:latin typeface="Arial"/>
                <a:cs typeface="Arial"/>
              </a:rPr>
              <a:t>by </a:t>
            </a:r>
            <a:r>
              <a:rPr sz="2400" spc="-5" dirty="0">
                <a:latin typeface="Arial"/>
                <a:cs typeface="Arial"/>
              </a:rPr>
              <a:t>providing  domestic </a:t>
            </a:r>
            <a:r>
              <a:rPr sz="2400" dirty="0">
                <a:latin typeface="Arial"/>
                <a:cs typeface="Arial"/>
              </a:rPr>
              <a:t>markets 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550">
              <a:latin typeface="Times New Roman"/>
              <a:cs typeface="Times New Roman"/>
            </a:endParaRPr>
          </a:p>
          <a:p>
            <a:pPr marL="286385" marR="7874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aim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tariffs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raise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prices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imported goods 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domestic </a:t>
            </a:r>
            <a:r>
              <a:rPr sz="2400" dirty="0">
                <a:latin typeface="Arial"/>
                <a:cs typeface="Arial"/>
              </a:rPr>
              <a:t>market , </a:t>
            </a:r>
            <a:r>
              <a:rPr sz="2400" spc="-5" dirty="0">
                <a:latin typeface="Arial"/>
                <a:cs typeface="Arial"/>
              </a:rPr>
              <a:t>reduce their demand and </a:t>
            </a:r>
            <a:r>
              <a:rPr sz="2400" dirty="0">
                <a:latin typeface="Arial"/>
                <a:cs typeface="Arial"/>
              </a:rPr>
              <a:t>thereby  </a:t>
            </a:r>
            <a:r>
              <a:rPr sz="2400" spc="-5" dirty="0">
                <a:latin typeface="Arial"/>
                <a:cs typeface="Arial"/>
              </a:rPr>
              <a:t>discourage their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imports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Dr.D.SURYA PRABHA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8341" y="464261"/>
            <a:ext cx="29260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dirty="0">
                <a:latin typeface="Arial"/>
                <a:cs typeface="Arial"/>
              </a:rPr>
              <a:t>K</a:t>
            </a:r>
            <a:r>
              <a:rPr sz="2400" i="0" dirty="0">
                <a:latin typeface="Arial"/>
                <a:cs typeface="Arial"/>
              </a:rPr>
              <a:t>INDS OF</a:t>
            </a:r>
            <a:r>
              <a:rPr sz="2400" i="0" spc="235" dirty="0">
                <a:latin typeface="Arial"/>
                <a:cs typeface="Arial"/>
              </a:rPr>
              <a:t> </a:t>
            </a:r>
            <a:r>
              <a:rPr sz="2400" i="0" spc="-30" dirty="0">
                <a:latin typeface="Arial"/>
                <a:cs typeface="Arial"/>
              </a:rPr>
              <a:t>TARIFFS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365249"/>
            <a:ext cx="8149590" cy="1551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 algn="just">
              <a:lnSpc>
                <a:spcPct val="100200"/>
              </a:lnSpc>
              <a:spcBef>
                <a:spcPts val="90"/>
              </a:spcBef>
              <a:buClr>
                <a:srgbClr val="FD8537"/>
              </a:buClr>
              <a:buSzPct val="69642"/>
              <a:buFont typeface="Wingdings"/>
              <a:buChar char=""/>
              <a:tabLst>
                <a:tab pos="469900" algn="l"/>
              </a:tabLst>
            </a:pPr>
            <a:r>
              <a:rPr sz="2800" spc="-5" dirty="0">
                <a:solidFill>
                  <a:srgbClr val="B32C16"/>
                </a:solidFill>
                <a:latin typeface="Arial"/>
                <a:cs typeface="Arial"/>
              </a:rPr>
              <a:t>Specific duties – </a:t>
            </a:r>
            <a:r>
              <a:rPr sz="2400" spc="-5" dirty="0">
                <a:latin typeface="Arial"/>
                <a:cs typeface="Arial"/>
              </a:rPr>
              <a:t>These are imposed </a:t>
            </a:r>
            <a:r>
              <a:rPr sz="2400" dirty="0">
                <a:latin typeface="Arial"/>
                <a:cs typeface="Arial"/>
              </a:rPr>
              <a:t>on the </a:t>
            </a:r>
            <a:r>
              <a:rPr sz="2400" spc="-5" dirty="0">
                <a:latin typeface="Arial"/>
                <a:cs typeface="Arial"/>
              </a:rPr>
              <a:t>basis of  per unit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any identifiable </a:t>
            </a:r>
            <a:r>
              <a:rPr sz="2400" dirty="0">
                <a:latin typeface="Arial"/>
                <a:cs typeface="Arial"/>
              </a:rPr>
              <a:t>characteristics </a:t>
            </a:r>
            <a:r>
              <a:rPr sz="2400" spc="-15" dirty="0">
                <a:latin typeface="Arial"/>
                <a:cs typeface="Arial"/>
              </a:rPr>
              <a:t>of  </a:t>
            </a:r>
            <a:r>
              <a:rPr sz="2400" dirty="0">
                <a:latin typeface="Arial"/>
                <a:cs typeface="Arial"/>
              </a:rPr>
              <a:t>merchandise such </a:t>
            </a:r>
            <a:r>
              <a:rPr sz="2400" spc="-5" dirty="0">
                <a:latin typeface="Arial"/>
                <a:cs typeface="Arial"/>
              </a:rPr>
              <a:t>as per unit of </a:t>
            </a:r>
            <a:r>
              <a:rPr sz="2400" dirty="0">
                <a:latin typeface="Arial"/>
                <a:cs typeface="Arial"/>
              </a:rPr>
              <a:t>weight </a:t>
            </a:r>
            <a:r>
              <a:rPr sz="2400" spc="-5" dirty="0">
                <a:latin typeface="Arial"/>
                <a:cs typeface="Arial"/>
              </a:rPr>
              <a:t>,volume ,length </a:t>
            </a:r>
            <a:r>
              <a:rPr sz="2400" dirty="0">
                <a:latin typeface="Arial"/>
                <a:cs typeface="Arial"/>
              </a:rPr>
              <a:t>,  </a:t>
            </a:r>
            <a:r>
              <a:rPr sz="2400" spc="-5" dirty="0">
                <a:latin typeface="Arial"/>
                <a:cs typeface="Arial"/>
              </a:rPr>
              <a:t>number or any other unit of quality of goods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3849700"/>
            <a:ext cx="8150859" cy="2283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99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"/>
              <a:tabLst>
                <a:tab pos="469900" algn="l"/>
              </a:tabLst>
            </a:pPr>
            <a:r>
              <a:rPr sz="2800" spc="-10" dirty="0">
                <a:solidFill>
                  <a:srgbClr val="B32C16"/>
                </a:solidFill>
                <a:latin typeface="Arial"/>
                <a:cs typeface="Arial"/>
              </a:rPr>
              <a:t>Ad </a:t>
            </a:r>
            <a:r>
              <a:rPr sz="2800" dirty="0">
                <a:solidFill>
                  <a:srgbClr val="B32C16"/>
                </a:solidFill>
                <a:latin typeface="Arial"/>
                <a:cs typeface="Arial"/>
              </a:rPr>
              <a:t>valorem </a:t>
            </a:r>
            <a:r>
              <a:rPr sz="2800" spc="-10" dirty="0">
                <a:solidFill>
                  <a:srgbClr val="B32C16"/>
                </a:solidFill>
                <a:latin typeface="Arial"/>
                <a:cs typeface="Arial"/>
              </a:rPr>
              <a:t>tariffs </a:t>
            </a:r>
            <a:r>
              <a:rPr sz="2800" spc="-5" dirty="0">
                <a:solidFill>
                  <a:srgbClr val="B32C16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It is based on </a:t>
            </a:r>
            <a:r>
              <a:rPr sz="2400" dirty="0">
                <a:latin typeface="Arial"/>
                <a:cs typeface="Arial"/>
              </a:rPr>
              <a:t>value </a:t>
            </a:r>
            <a:r>
              <a:rPr sz="2400" spc="-5" dirty="0">
                <a:latin typeface="Arial"/>
                <a:cs typeface="Arial"/>
              </a:rPr>
              <a:t>of imports  and are </a:t>
            </a:r>
            <a:r>
              <a:rPr sz="2400" dirty="0">
                <a:latin typeface="Arial"/>
                <a:cs typeface="Arial"/>
              </a:rPr>
              <a:t>charged in the form </a:t>
            </a:r>
            <a:r>
              <a:rPr sz="2400" spc="-5" dirty="0">
                <a:latin typeface="Arial"/>
                <a:cs typeface="Arial"/>
              </a:rPr>
              <a:t>of a specific </a:t>
            </a:r>
            <a:r>
              <a:rPr sz="2400" dirty="0">
                <a:latin typeface="Arial"/>
                <a:cs typeface="Arial"/>
              </a:rPr>
              <a:t>percentage </a:t>
            </a:r>
            <a:r>
              <a:rPr sz="2400" spc="-5" dirty="0">
                <a:latin typeface="Arial"/>
                <a:cs typeface="Arial"/>
              </a:rPr>
              <a:t>of 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value of goods </a:t>
            </a:r>
            <a:r>
              <a:rPr sz="2400" dirty="0">
                <a:latin typeface="Arial"/>
                <a:cs typeface="Arial"/>
              </a:rPr>
              <a:t>. </a:t>
            </a:r>
            <a:r>
              <a:rPr sz="2400" spc="-5" dirty="0">
                <a:latin typeface="Arial"/>
                <a:cs typeface="Arial"/>
              </a:rPr>
              <a:t>Under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method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10" dirty="0">
                <a:latin typeface="Arial"/>
                <a:cs typeface="Arial"/>
              </a:rPr>
              <a:t>tariffs </a:t>
            </a:r>
            <a:r>
              <a:rPr sz="2400" spc="-5" dirty="0">
                <a:latin typeface="Arial"/>
                <a:cs typeface="Arial"/>
              </a:rPr>
              <a:t>are levied  on </a:t>
            </a:r>
            <a:r>
              <a:rPr sz="2400" dirty="0">
                <a:latin typeface="Arial"/>
                <a:cs typeface="Arial"/>
              </a:rPr>
              <a:t>CIF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FOB </a:t>
            </a:r>
            <a:r>
              <a:rPr sz="2400" spc="-5" dirty="0">
                <a:latin typeface="Arial"/>
                <a:cs typeface="Arial"/>
              </a:rPr>
              <a:t>price </a:t>
            </a:r>
            <a:r>
              <a:rPr sz="2400" dirty="0">
                <a:latin typeface="Arial"/>
                <a:cs typeface="Arial"/>
              </a:rPr>
              <a:t>sometimes </a:t>
            </a:r>
            <a:r>
              <a:rPr sz="2400" spc="-5" dirty="0">
                <a:latin typeface="Arial"/>
                <a:cs typeface="Arial"/>
              </a:rPr>
              <a:t>unethical practices of  </a:t>
            </a:r>
            <a:r>
              <a:rPr sz="2400" dirty="0">
                <a:latin typeface="Arial"/>
                <a:cs typeface="Arial"/>
              </a:rPr>
              <a:t>under-invoicing </a:t>
            </a:r>
            <a:r>
              <a:rPr sz="2400" spc="-5" dirty="0">
                <a:latin typeface="Arial"/>
                <a:cs typeface="Arial"/>
              </a:rPr>
              <a:t>are adopted </a:t>
            </a:r>
            <a:r>
              <a:rPr sz="2400" dirty="0">
                <a:latin typeface="Arial"/>
                <a:cs typeface="Arial"/>
              </a:rPr>
              <a:t>whereby custom </a:t>
            </a:r>
            <a:r>
              <a:rPr sz="2400" spc="-5" dirty="0">
                <a:latin typeface="Arial"/>
                <a:cs typeface="Arial"/>
              </a:rPr>
              <a:t>revenue </a:t>
            </a:r>
            <a:r>
              <a:rPr sz="2400" spc="-10" dirty="0">
                <a:latin typeface="Arial"/>
                <a:cs typeface="Arial"/>
              </a:rPr>
              <a:t>is  affected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1916</Words>
  <Application>Microsoft Office PowerPoint</Application>
  <PresentationFormat>On-screen Show (4:3)</PresentationFormat>
  <Paragraphs>239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Slide 1</vt:lpstr>
      <vt:lpstr>TARIFFS AND NON-TARIFFS BARRIERS</vt:lpstr>
      <vt:lpstr>INTRODUCTION</vt:lpstr>
      <vt:lpstr>MEANING OF TRADE BARRIERS</vt:lpstr>
      <vt:lpstr>OBJECTIVES OF TRADE BARRIERS</vt:lpstr>
      <vt:lpstr>CLASSIFICATION OF TRADE BARRIERS</vt:lpstr>
      <vt:lpstr>MEANING OF TARIFF</vt:lpstr>
      <vt:lpstr>CONTD…</vt:lpstr>
      <vt:lpstr>KINDS OF TARIFFS</vt:lpstr>
      <vt:lpstr>CONT’D…</vt:lpstr>
      <vt:lpstr>CONT’D…</vt:lpstr>
      <vt:lpstr>CONT’D…</vt:lpstr>
      <vt:lpstr>ADVANTAGES OF TARIFF BARRIERS</vt:lpstr>
      <vt:lpstr>CONT’D…</vt:lpstr>
      <vt:lpstr>WHO GAIN FROM TARIFFS ???</vt:lpstr>
      <vt:lpstr>WHO ARE ADVERSELY AFFECTED ???</vt:lpstr>
      <vt:lpstr>NON TARIFF BARRIERS</vt:lpstr>
      <vt:lpstr>EXAMPLE : APPLES BANNED</vt:lpstr>
      <vt:lpstr>TYPES OF NON-TARIFF BARRIERS</vt:lpstr>
      <vt:lpstr>CONT’D…</vt:lpstr>
      <vt:lpstr>CONT’D…</vt:lpstr>
      <vt:lpstr>CASE STUDY ON INDIAN SEAFOOD TRADE</vt:lpstr>
      <vt:lpstr>INTRODUCTION</vt:lpstr>
      <vt:lpstr>Slide 24</vt:lpstr>
      <vt:lpstr>Slide 25</vt:lpstr>
      <vt:lpstr>TARIFF BARRIERS</vt:lpstr>
      <vt:lpstr>CONT’D…</vt:lpstr>
      <vt:lpstr>NON-TARIFF BARRIERS</vt:lpstr>
      <vt:lpstr>CONT’D…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TARIFFS AND NON-TARIFFS  BARRIERS</dc:title>
  <cp:lastModifiedBy>WEB</cp:lastModifiedBy>
  <cp:revision>18</cp:revision>
  <dcterms:created xsi:type="dcterms:W3CDTF">2020-09-29T17:43:05Z</dcterms:created>
  <dcterms:modified xsi:type="dcterms:W3CDTF">2024-07-05T07:43:13Z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2020-09-29T00:00:00Z</vt:filetime>
  </property>
</Properties>
</file>