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3DCA"/>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354"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8A7ABD-448B-4B52-8092-FDDD441507D8}" type="datetimeFigureOut">
              <a:rPr lang="en-IN" smtClean="0"/>
              <a:t>05-09-2020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582D79-2528-4E23-BB91-CF3BA0842912}" type="slidenum">
              <a:rPr lang="en-IN" smtClean="0"/>
              <a:t>‹#›</a:t>
            </a:fld>
            <a:endParaRPr lang="en-IN"/>
          </a:p>
        </p:txBody>
      </p:sp>
    </p:spTree>
    <p:extLst>
      <p:ext uri="{BB962C8B-B14F-4D97-AF65-F5344CB8AC3E}">
        <p14:creationId xmlns:p14="http://schemas.microsoft.com/office/powerpoint/2010/main" val="2197505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1B28D5-829C-4B30-BB1F-F618E0D9FD17}" type="datetime1">
              <a:rPr lang="en-IN" smtClean="0"/>
              <a:t>05-09-2020</a:t>
            </a:fld>
            <a:endParaRPr lang="en-IN"/>
          </a:p>
        </p:txBody>
      </p:sp>
      <p:sp>
        <p:nvSpPr>
          <p:cNvPr id="5" name="Footer Placeholder 4"/>
          <p:cNvSpPr>
            <a:spLocks noGrp="1"/>
          </p:cNvSpPr>
          <p:nvPr>
            <p:ph type="ftr" sz="quarter" idx="11"/>
          </p:nvPr>
        </p:nvSpPr>
        <p:spPr/>
        <p:txBody>
          <a:bodyPr/>
          <a:lstStyle/>
          <a:p>
            <a:r>
              <a:rPr lang="en-IN" smtClean="0"/>
              <a:t>Dr.D.SURYA PRABHA</a:t>
            </a:r>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3966744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CB84C1-F7C2-4D9C-9D33-4B26B3F94C90}" type="datetime1">
              <a:rPr lang="en-IN" smtClean="0"/>
              <a:t>05-09-2020</a:t>
            </a:fld>
            <a:endParaRPr lang="en-IN"/>
          </a:p>
        </p:txBody>
      </p:sp>
      <p:sp>
        <p:nvSpPr>
          <p:cNvPr id="5" name="Footer Placeholder 4"/>
          <p:cNvSpPr>
            <a:spLocks noGrp="1"/>
          </p:cNvSpPr>
          <p:nvPr>
            <p:ph type="ftr" sz="quarter" idx="11"/>
          </p:nvPr>
        </p:nvSpPr>
        <p:spPr/>
        <p:txBody>
          <a:bodyPr/>
          <a:lstStyle/>
          <a:p>
            <a:r>
              <a:rPr lang="en-IN" smtClean="0"/>
              <a:t>Dr.D.SURYA PRABHA</a:t>
            </a:r>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1136407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99FC54-53E4-4FBD-A279-7477080FC80A}" type="datetime1">
              <a:rPr lang="en-IN" smtClean="0"/>
              <a:t>05-09-2020</a:t>
            </a:fld>
            <a:endParaRPr lang="en-IN"/>
          </a:p>
        </p:txBody>
      </p:sp>
      <p:sp>
        <p:nvSpPr>
          <p:cNvPr id="5" name="Footer Placeholder 4"/>
          <p:cNvSpPr>
            <a:spLocks noGrp="1"/>
          </p:cNvSpPr>
          <p:nvPr>
            <p:ph type="ftr" sz="quarter" idx="11"/>
          </p:nvPr>
        </p:nvSpPr>
        <p:spPr/>
        <p:txBody>
          <a:bodyPr/>
          <a:lstStyle/>
          <a:p>
            <a:r>
              <a:rPr lang="en-IN" smtClean="0"/>
              <a:t>Dr.D.SURYA PRABHA</a:t>
            </a:r>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C39938-BEBD-4B09-93D7-1431F973CE81}"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90958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448165C-DFD5-4390-8E5A-8EB5D3152BDB}" type="datetime1">
              <a:rPr lang="en-IN" smtClean="0"/>
              <a:t>05-09-2020</a:t>
            </a:fld>
            <a:endParaRPr lang="en-IN"/>
          </a:p>
        </p:txBody>
      </p:sp>
      <p:sp>
        <p:nvSpPr>
          <p:cNvPr id="6" name="Footer Placeholder 5"/>
          <p:cNvSpPr>
            <a:spLocks noGrp="1"/>
          </p:cNvSpPr>
          <p:nvPr>
            <p:ph type="ftr" sz="quarter" idx="11"/>
          </p:nvPr>
        </p:nvSpPr>
        <p:spPr/>
        <p:txBody>
          <a:bodyPr/>
          <a:lstStyle/>
          <a:p>
            <a:r>
              <a:rPr lang="en-IN" smtClean="0"/>
              <a:t>Dr.D.SURYA PRABHA</a:t>
            </a:r>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2273540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648AE232-1267-4F19-87AC-ACE5136137FA}" type="datetime1">
              <a:rPr lang="en-IN" smtClean="0"/>
              <a:t>05-09-2020</a:t>
            </a:fld>
            <a:endParaRPr lang="en-IN"/>
          </a:p>
        </p:txBody>
      </p:sp>
      <p:sp>
        <p:nvSpPr>
          <p:cNvPr id="6" name="Footer Placeholder 5"/>
          <p:cNvSpPr>
            <a:spLocks noGrp="1"/>
          </p:cNvSpPr>
          <p:nvPr>
            <p:ph type="ftr" sz="quarter" idx="11"/>
          </p:nvPr>
        </p:nvSpPr>
        <p:spPr/>
        <p:txBody>
          <a:bodyPr/>
          <a:lstStyle/>
          <a:p>
            <a:r>
              <a:rPr lang="en-IN" smtClean="0"/>
              <a:t>Dr.D.SURYA PRABHA</a:t>
            </a:r>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C39938-BEBD-4B09-93D7-1431F973CE81}"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4845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DBE080CB-0808-4EB8-9EDA-5B8E2CC5FB7C}" type="datetime1">
              <a:rPr lang="en-IN" smtClean="0"/>
              <a:t>05-09-2020</a:t>
            </a:fld>
            <a:endParaRPr lang="en-IN"/>
          </a:p>
        </p:txBody>
      </p:sp>
      <p:sp>
        <p:nvSpPr>
          <p:cNvPr id="6" name="Footer Placeholder 5"/>
          <p:cNvSpPr>
            <a:spLocks noGrp="1"/>
          </p:cNvSpPr>
          <p:nvPr>
            <p:ph type="ftr" sz="quarter" idx="11"/>
          </p:nvPr>
        </p:nvSpPr>
        <p:spPr/>
        <p:txBody>
          <a:bodyPr/>
          <a:lstStyle/>
          <a:p>
            <a:r>
              <a:rPr lang="en-IN" smtClean="0"/>
              <a:t>Dr.D.SURYA PRABHA</a:t>
            </a:r>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1818753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BE396-3A2D-4DC8-919F-EA0E89C2D8AF}" type="datetime1">
              <a:rPr lang="en-IN" smtClean="0"/>
              <a:t>05-09-2020</a:t>
            </a:fld>
            <a:endParaRPr lang="en-IN"/>
          </a:p>
        </p:txBody>
      </p:sp>
      <p:sp>
        <p:nvSpPr>
          <p:cNvPr id="5" name="Footer Placeholder 4"/>
          <p:cNvSpPr>
            <a:spLocks noGrp="1"/>
          </p:cNvSpPr>
          <p:nvPr>
            <p:ph type="ftr" sz="quarter" idx="11"/>
          </p:nvPr>
        </p:nvSpPr>
        <p:spPr/>
        <p:txBody>
          <a:bodyPr/>
          <a:lstStyle/>
          <a:p>
            <a:r>
              <a:rPr lang="en-IN" smtClean="0"/>
              <a:t>Dr.D.SURYA PRABHA</a:t>
            </a:r>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1866864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2EC670-9BD6-4B96-9683-C1E398487A61}" type="datetime1">
              <a:rPr lang="en-IN" smtClean="0"/>
              <a:t>05-09-2020</a:t>
            </a:fld>
            <a:endParaRPr lang="en-IN"/>
          </a:p>
        </p:txBody>
      </p:sp>
      <p:sp>
        <p:nvSpPr>
          <p:cNvPr id="5" name="Footer Placeholder 4"/>
          <p:cNvSpPr>
            <a:spLocks noGrp="1"/>
          </p:cNvSpPr>
          <p:nvPr>
            <p:ph type="ftr" sz="quarter" idx="11"/>
          </p:nvPr>
        </p:nvSpPr>
        <p:spPr/>
        <p:txBody>
          <a:bodyPr/>
          <a:lstStyle/>
          <a:p>
            <a:r>
              <a:rPr lang="en-IN" smtClean="0"/>
              <a:t>Dr.D.SURYA PRABHA</a:t>
            </a:r>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249808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F5AEB1-4E1D-433A-A785-B8EA5689E2AE}" type="datetime1">
              <a:rPr lang="en-IN" smtClean="0"/>
              <a:t>05-09-2020</a:t>
            </a:fld>
            <a:endParaRPr lang="en-IN"/>
          </a:p>
        </p:txBody>
      </p:sp>
      <p:sp>
        <p:nvSpPr>
          <p:cNvPr id="5" name="Footer Placeholder 4"/>
          <p:cNvSpPr>
            <a:spLocks noGrp="1"/>
          </p:cNvSpPr>
          <p:nvPr>
            <p:ph type="ftr" sz="quarter" idx="11"/>
          </p:nvPr>
        </p:nvSpPr>
        <p:spPr/>
        <p:txBody>
          <a:bodyPr/>
          <a:lstStyle/>
          <a:p>
            <a:r>
              <a:rPr lang="en-IN" smtClean="0"/>
              <a:t>Dr.D.SURYA PRABHA</a:t>
            </a:r>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849804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EDC006-B522-4242-B70B-64BB7089C430}" type="datetime1">
              <a:rPr lang="en-IN" smtClean="0"/>
              <a:t>05-09-2020</a:t>
            </a:fld>
            <a:endParaRPr lang="en-IN"/>
          </a:p>
        </p:txBody>
      </p:sp>
      <p:sp>
        <p:nvSpPr>
          <p:cNvPr id="5" name="Footer Placeholder 4"/>
          <p:cNvSpPr>
            <a:spLocks noGrp="1"/>
          </p:cNvSpPr>
          <p:nvPr>
            <p:ph type="ftr" sz="quarter" idx="11"/>
          </p:nvPr>
        </p:nvSpPr>
        <p:spPr/>
        <p:txBody>
          <a:bodyPr/>
          <a:lstStyle/>
          <a:p>
            <a:r>
              <a:rPr lang="en-IN" smtClean="0"/>
              <a:t>Dr.D.SURYA PRABHA</a:t>
            </a:r>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1071917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8502EC-BA01-4B65-AB66-DC82D551032E}" type="datetime1">
              <a:rPr lang="en-IN" smtClean="0"/>
              <a:t>05-09-2020</a:t>
            </a:fld>
            <a:endParaRPr lang="en-IN"/>
          </a:p>
        </p:txBody>
      </p:sp>
      <p:sp>
        <p:nvSpPr>
          <p:cNvPr id="6" name="Footer Placeholder 5"/>
          <p:cNvSpPr>
            <a:spLocks noGrp="1"/>
          </p:cNvSpPr>
          <p:nvPr>
            <p:ph type="ftr" sz="quarter" idx="11"/>
          </p:nvPr>
        </p:nvSpPr>
        <p:spPr/>
        <p:txBody>
          <a:bodyPr/>
          <a:lstStyle/>
          <a:p>
            <a:r>
              <a:rPr lang="en-IN" smtClean="0"/>
              <a:t>Dr.D.SURYA PRABHA</a:t>
            </a:r>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3877780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2E6C1A-B96B-4152-BE67-3F29E0F1A091}" type="datetime1">
              <a:rPr lang="en-IN" smtClean="0"/>
              <a:t>05-09-2020</a:t>
            </a:fld>
            <a:endParaRPr lang="en-IN"/>
          </a:p>
        </p:txBody>
      </p:sp>
      <p:sp>
        <p:nvSpPr>
          <p:cNvPr id="8" name="Footer Placeholder 7"/>
          <p:cNvSpPr>
            <a:spLocks noGrp="1"/>
          </p:cNvSpPr>
          <p:nvPr>
            <p:ph type="ftr" sz="quarter" idx="11"/>
          </p:nvPr>
        </p:nvSpPr>
        <p:spPr/>
        <p:txBody>
          <a:bodyPr/>
          <a:lstStyle/>
          <a:p>
            <a:r>
              <a:rPr lang="en-IN" smtClean="0"/>
              <a:t>Dr.D.SURYA PRABHA</a:t>
            </a:r>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1053748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F2CD2C-08A3-4AE8-A413-11E0BC2F066B}" type="datetime1">
              <a:rPr lang="en-IN" smtClean="0"/>
              <a:t>05-09-2020</a:t>
            </a:fld>
            <a:endParaRPr lang="en-IN"/>
          </a:p>
        </p:txBody>
      </p:sp>
      <p:sp>
        <p:nvSpPr>
          <p:cNvPr id="4" name="Footer Placeholder 3"/>
          <p:cNvSpPr>
            <a:spLocks noGrp="1"/>
          </p:cNvSpPr>
          <p:nvPr>
            <p:ph type="ftr" sz="quarter" idx="11"/>
          </p:nvPr>
        </p:nvSpPr>
        <p:spPr/>
        <p:txBody>
          <a:bodyPr/>
          <a:lstStyle/>
          <a:p>
            <a:r>
              <a:rPr lang="en-IN" smtClean="0"/>
              <a:t>Dr.D.SURYA PRABHA</a:t>
            </a:r>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2492783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01DBA-B49B-484C-A562-D1A181143A3C}" type="datetime1">
              <a:rPr lang="en-IN" smtClean="0"/>
              <a:t>05-09-2020</a:t>
            </a:fld>
            <a:endParaRPr lang="en-IN"/>
          </a:p>
        </p:txBody>
      </p:sp>
      <p:sp>
        <p:nvSpPr>
          <p:cNvPr id="3" name="Footer Placeholder 2"/>
          <p:cNvSpPr>
            <a:spLocks noGrp="1"/>
          </p:cNvSpPr>
          <p:nvPr>
            <p:ph type="ftr" sz="quarter" idx="11"/>
          </p:nvPr>
        </p:nvSpPr>
        <p:spPr/>
        <p:txBody>
          <a:bodyPr/>
          <a:lstStyle/>
          <a:p>
            <a:r>
              <a:rPr lang="en-IN" smtClean="0"/>
              <a:t>Dr.D.SURYA PRABHA</a:t>
            </a:r>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484779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4899B1B-A613-43D6-BF5B-AE90AFA1C681}" type="datetime1">
              <a:rPr lang="en-IN" smtClean="0"/>
              <a:t>05-09-2020</a:t>
            </a:fld>
            <a:endParaRPr lang="en-IN"/>
          </a:p>
        </p:txBody>
      </p:sp>
      <p:sp>
        <p:nvSpPr>
          <p:cNvPr id="6" name="Footer Placeholder 5"/>
          <p:cNvSpPr>
            <a:spLocks noGrp="1"/>
          </p:cNvSpPr>
          <p:nvPr>
            <p:ph type="ftr" sz="quarter" idx="11"/>
          </p:nvPr>
        </p:nvSpPr>
        <p:spPr/>
        <p:txBody>
          <a:bodyPr/>
          <a:lstStyle/>
          <a:p>
            <a:r>
              <a:rPr lang="en-IN" smtClean="0"/>
              <a:t>Dr.D.SURYA PRABHA</a:t>
            </a:r>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170905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20E1324-89EB-4677-B020-540FBC69E3CF}" type="datetime1">
              <a:rPr lang="en-IN" smtClean="0"/>
              <a:t>05-09-2020</a:t>
            </a:fld>
            <a:endParaRPr lang="en-IN"/>
          </a:p>
        </p:txBody>
      </p:sp>
      <p:sp>
        <p:nvSpPr>
          <p:cNvPr id="6" name="Footer Placeholder 5"/>
          <p:cNvSpPr>
            <a:spLocks noGrp="1"/>
          </p:cNvSpPr>
          <p:nvPr>
            <p:ph type="ftr" sz="quarter" idx="11"/>
          </p:nvPr>
        </p:nvSpPr>
        <p:spPr/>
        <p:txBody>
          <a:bodyPr/>
          <a:lstStyle/>
          <a:p>
            <a:r>
              <a:rPr lang="en-IN" smtClean="0"/>
              <a:t>Dr.D.SURYA PRABHA</a:t>
            </a:r>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6C39938-BEBD-4B09-93D7-1431F973CE81}" type="slidenum">
              <a:rPr lang="en-IN" smtClean="0"/>
              <a:t>‹#›</a:t>
            </a:fld>
            <a:endParaRPr lang="en-IN"/>
          </a:p>
        </p:txBody>
      </p:sp>
    </p:spTree>
    <p:extLst>
      <p:ext uri="{BB962C8B-B14F-4D97-AF65-F5344CB8AC3E}">
        <p14:creationId xmlns:p14="http://schemas.microsoft.com/office/powerpoint/2010/main" val="405757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C12905-F7AC-47B4-97D8-2BC08D340392}" type="datetime1">
              <a:rPr lang="en-IN" smtClean="0"/>
              <a:t>05-09-2020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IN" smtClean="0"/>
              <a:t>Dr.D.SURYA PRABHA</a:t>
            </a:r>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6C39938-BEBD-4B09-93D7-1431F973CE81}" type="slidenum">
              <a:rPr lang="en-IN" smtClean="0"/>
              <a:t>‹#›</a:t>
            </a:fld>
            <a:endParaRPr lang="en-IN"/>
          </a:p>
        </p:txBody>
      </p:sp>
    </p:spTree>
    <p:extLst>
      <p:ext uri="{BB962C8B-B14F-4D97-AF65-F5344CB8AC3E}">
        <p14:creationId xmlns:p14="http://schemas.microsoft.com/office/powerpoint/2010/main" val="3465631334"/>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rcRect/>
          <a:stretch>
            <a:fillRect/>
          </a:stretch>
        </p:blipFill>
        <p:spPr bwMode="auto">
          <a:xfrm>
            <a:off x="682387" y="512617"/>
            <a:ext cx="2448740" cy="3378057"/>
          </a:xfrm>
          <a:prstGeom prst="rect">
            <a:avLst/>
          </a:prstGeom>
          <a:noFill/>
          <a:ln w="9525">
            <a:noFill/>
            <a:miter lim="800000"/>
            <a:headEnd/>
            <a:tailEnd/>
          </a:ln>
        </p:spPr>
      </p:pic>
      <p:sp>
        <p:nvSpPr>
          <p:cNvPr id="5" name="Rectangle 4"/>
          <p:cNvSpPr/>
          <p:nvPr/>
        </p:nvSpPr>
        <p:spPr>
          <a:xfrm>
            <a:off x="2992580" y="1122218"/>
            <a:ext cx="6206837" cy="1477328"/>
          </a:xfrm>
          <a:prstGeom prst="rect">
            <a:avLst/>
          </a:prstGeom>
        </p:spPr>
        <p:txBody>
          <a:bodyPr wrap="square">
            <a:spAutoFit/>
          </a:bodyPr>
          <a:lstStyle/>
          <a:p>
            <a:pPr algn="ctr"/>
            <a:r>
              <a:rPr lang="en-US" b="1" dirty="0">
                <a:solidFill>
                  <a:srgbClr val="FF0000"/>
                </a:solidFill>
                <a:latin typeface="Times New Roman" panose="02020603050405020304" pitchFamily="18" charset="0"/>
                <a:cs typeface="Times New Roman" panose="02020603050405020304" pitchFamily="18" charset="0"/>
              </a:rPr>
              <a:t>D.N.R. COLLEGE (AUTONOMOUS)                            </a:t>
            </a:r>
          </a:p>
          <a:p>
            <a:pPr algn="ctr"/>
            <a:r>
              <a:rPr lang="en-US" b="1" dirty="0">
                <a:solidFill>
                  <a:srgbClr val="FF0000"/>
                </a:solidFill>
                <a:latin typeface="Times New Roman" panose="02020603050405020304" pitchFamily="18" charset="0"/>
                <a:cs typeface="Times New Roman" panose="02020603050405020304" pitchFamily="18" charset="0"/>
              </a:rPr>
              <a:t>P.G.  COURSES, BHIMAVARAM</a:t>
            </a:r>
            <a:r>
              <a:rPr lang="en-IN" dirty="0">
                <a:solidFill>
                  <a:srgbClr val="FF0000"/>
                </a:solidFill>
                <a:latin typeface="Times New Roman" panose="02020603050405020304" pitchFamily="18" charset="0"/>
                <a:cs typeface="Times New Roman" panose="02020603050405020304" pitchFamily="18" charset="0"/>
              </a:rPr>
              <a:t/>
            </a:r>
            <a:br>
              <a:rPr lang="en-IN" dirty="0">
                <a:solidFill>
                  <a:srgbClr val="FF0000"/>
                </a:solidFill>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M.A </a:t>
            </a:r>
            <a:r>
              <a:rPr lang="en-US" b="1" dirty="0" smtClean="0">
                <a:solidFill>
                  <a:srgbClr val="FF0000"/>
                </a:solidFill>
                <a:latin typeface="Times New Roman" panose="02020603050405020304" pitchFamily="18" charset="0"/>
                <a:cs typeface="Times New Roman" panose="02020603050405020304" pitchFamily="18" charset="0"/>
              </a:rPr>
              <a:t> ECONOMICS- </a:t>
            </a:r>
            <a:r>
              <a:rPr lang="en-US" b="1" dirty="0">
                <a:solidFill>
                  <a:srgbClr val="FF0000"/>
                </a:solidFill>
                <a:latin typeface="Times New Roman" panose="02020603050405020304" pitchFamily="18" charset="0"/>
                <a:cs typeface="Times New Roman" panose="02020603050405020304" pitchFamily="18" charset="0"/>
              </a:rPr>
              <a:t>(III SEM) </a:t>
            </a:r>
            <a:br>
              <a:rPr lang="en-US" b="1" dirty="0">
                <a:solidFill>
                  <a:srgbClr val="FF0000"/>
                </a:solidFill>
                <a:latin typeface="Times New Roman" panose="02020603050405020304" pitchFamily="18" charset="0"/>
                <a:cs typeface="Times New Roman" panose="02020603050405020304" pitchFamily="18" charset="0"/>
              </a:rPr>
            </a:br>
            <a:r>
              <a:rPr lang="en-IN" b="1" dirty="0">
                <a:solidFill>
                  <a:srgbClr val="FF0000"/>
                </a:solidFill>
                <a:latin typeface="Times New Roman" panose="02020603050405020304" pitchFamily="18" charset="0"/>
                <a:cs typeface="Times New Roman" panose="02020603050405020304" pitchFamily="18" charset="0"/>
              </a:rPr>
              <a:t> PAPER – III ECONOMICS OF EDUCATION AND HEALTH</a:t>
            </a:r>
            <a:endParaRPr lang="en-IN" dirty="0">
              <a:solidFill>
                <a:srgbClr val="FF0000"/>
              </a:solidFill>
            </a:endParaRPr>
          </a:p>
        </p:txBody>
      </p:sp>
      <p:pic>
        <p:nvPicPr>
          <p:cNvPr id="6" name="Picture 5" descr="D:\DNR\DNR1 copy.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45284" y="512618"/>
            <a:ext cx="2064326" cy="3378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ubtitle 8"/>
          <p:cNvSpPr txBox="1">
            <a:spLocks/>
          </p:cNvSpPr>
          <p:nvPr/>
        </p:nvSpPr>
        <p:spPr>
          <a:xfrm>
            <a:off x="3782291" y="4073236"/>
            <a:ext cx="8104908" cy="213360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0" marR="0" lvl="0" indent="0" algn="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n-IN" sz="1800" b="1" i="0" u="none" strike="noStrike" kern="1200" cap="none" spc="0" normalizeH="0" baseline="0" noProof="0" dirty="0" err="1" smtClean="0">
                <a:ln>
                  <a:noFill/>
                </a:ln>
                <a:solidFill>
                  <a:srgbClr val="C30DB6"/>
                </a:solidFill>
                <a:effectLst/>
                <a:uLnTx/>
                <a:uFillTx/>
                <a:latin typeface="Times New Roman" panose="02020603050405020304" pitchFamily="18" charset="0"/>
                <a:cs typeface="Times New Roman" panose="02020603050405020304" pitchFamily="18" charset="0"/>
              </a:rPr>
              <a:t>Dr.D.Surya</a:t>
            </a:r>
            <a:r>
              <a:rPr kumimoji="0" lang="en-IN" sz="1800" b="1" i="0" u="none" strike="noStrike" kern="1200" cap="none" spc="0" normalizeH="0" baseline="0" noProof="0" dirty="0" smtClean="0">
                <a:ln>
                  <a:noFill/>
                </a:ln>
                <a:solidFill>
                  <a:srgbClr val="C30DB6"/>
                </a:solidFill>
                <a:effectLst/>
                <a:uLnTx/>
                <a:uFillTx/>
                <a:latin typeface="Times New Roman" panose="02020603050405020304" pitchFamily="18" charset="0"/>
                <a:cs typeface="Times New Roman" panose="02020603050405020304" pitchFamily="18" charset="0"/>
              </a:rPr>
              <a:t> </a:t>
            </a:r>
            <a:r>
              <a:rPr kumimoji="0" lang="en-IN" sz="1800" b="1" i="0" u="none" strike="noStrike" kern="1200" cap="none" spc="0" normalizeH="0" baseline="0" noProof="0" dirty="0" err="1" smtClean="0">
                <a:ln>
                  <a:noFill/>
                </a:ln>
                <a:solidFill>
                  <a:srgbClr val="C30DB6"/>
                </a:solidFill>
                <a:effectLst/>
                <a:uLnTx/>
                <a:uFillTx/>
                <a:latin typeface="Times New Roman" panose="02020603050405020304" pitchFamily="18" charset="0"/>
                <a:cs typeface="Times New Roman" panose="02020603050405020304" pitchFamily="18" charset="0"/>
              </a:rPr>
              <a:t>Prabha</a:t>
            </a:r>
            <a:endParaRPr kumimoji="0" lang="en-IN" sz="1800" b="1" i="0" u="none" strike="noStrike" kern="1200" cap="none" spc="0" normalizeH="0" baseline="0" noProof="0" dirty="0" smtClean="0">
              <a:ln>
                <a:noFill/>
              </a:ln>
              <a:solidFill>
                <a:srgbClr val="C30DB6"/>
              </a:solidFill>
              <a:effectLst/>
              <a:uLnTx/>
              <a:uFillTx/>
              <a:latin typeface="Times New Roman" panose="02020603050405020304" pitchFamily="18" charset="0"/>
              <a:cs typeface="Times New Roman" panose="02020603050405020304" pitchFamily="18" charset="0"/>
            </a:endParaRPr>
          </a:p>
          <a:p>
            <a:pPr marL="0" marR="0" lvl="0" indent="0" algn="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n-US" sz="1800" b="1" i="0" u="none" strike="noStrike" kern="1200" cap="none" spc="0" normalizeH="0" baseline="0" noProof="0" dirty="0" err="1" smtClean="0">
                <a:ln>
                  <a:noFill/>
                </a:ln>
                <a:solidFill>
                  <a:srgbClr val="C30DB6"/>
                </a:solidFill>
                <a:effectLst/>
                <a:uLnTx/>
                <a:uFillTx/>
                <a:latin typeface="Times New Roman" panose="02020603050405020304" pitchFamily="18" charset="0"/>
                <a:cs typeface="Times New Roman" panose="02020603050405020304" pitchFamily="18" charset="0"/>
              </a:rPr>
              <a:t>MA.Ph.D</a:t>
            </a:r>
            <a:r>
              <a:rPr kumimoji="0" lang="en-US" sz="1800" b="1" i="0" u="none" strike="noStrike" kern="1200" cap="none" spc="0" normalizeH="0" baseline="0" noProof="0" dirty="0" smtClean="0">
                <a:ln>
                  <a:noFill/>
                </a:ln>
                <a:solidFill>
                  <a:srgbClr val="C30DB6"/>
                </a:solidFill>
                <a:effectLst/>
                <a:uLnTx/>
                <a:uFillTx/>
                <a:latin typeface="Times New Roman" panose="02020603050405020304" pitchFamily="18" charset="0"/>
                <a:cs typeface="Times New Roman" panose="02020603050405020304" pitchFamily="18" charset="0"/>
              </a:rPr>
              <a:t>, U.G.C.</a:t>
            </a:r>
            <a:r>
              <a:rPr kumimoji="0" lang="en-US" sz="1800" b="1" i="0" u="none" strike="noStrike" kern="1200" cap="none" spc="0" normalizeH="0" noProof="0" dirty="0" smtClean="0">
                <a:ln>
                  <a:noFill/>
                </a:ln>
                <a:solidFill>
                  <a:srgbClr val="C30DB6"/>
                </a:solidFill>
                <a:effectLst/>
                <a:uLnTx/>
                <a:uFillTx/>
                <a:latin typeface="Times New Roman" panose="02020603050405020304" pitchFamily="18" charset="0"/>
                <a:cs typeface="Times New Roman" panose="02020603050405020304" pitchFamily="18" charset="0"/>
              </a:rPr>
              <a:t> </a:t>
            </a:r>
            <a:r>
              <a:rPr kumimoji="0" lang="en-US" sz="1800" b="1" i="0" u="none" strike="noStrike" kern="1200" cap="none" spc="0" normalizeH="0" baseline="0" noProof="0" dirty="0" smtClean="0">
                <a:ln>
                  <a:noFill/>
                </a:ln>
                <a:solidFill>
                  <a:srgbClr val="C30DB6"/>
                </a:solidFill>
                <a:effectLst/>
                <a:uLnTx/>
                <a:uFillTx/>
                <a:latin typeface="Times New Roman" panose="02020603050405020304" pitchFamily="18" charset="0"/>
                <a:cs typeface="Times New Roman" panose="02020603050405020304" pitchFamily="18" charset="0"/>
              </a:rPr>
              <a:t>RGNF Holder</a:t>
            </a:r>
            <a:endParaRPr kumimoji="0" lang="en-IN" sz="1800" b="1" i="0" u="none" strike="noStrike" kern="1200" cap="none" spc="0" normalizeH="0" baseline="0" noProof="0" dirty="0" smtClean="0">
              <a:ln>
                <a:noFill/>
              </a:ln>
              <a:solidFill>
                <a:srgbClr val="C30DB6"/>
              </a:solidFill>
              <a:effectLst/>
              <a:uLnTx/>
              <a:uFillTx/>
              <a:latin typeface="Times New Roman" panose="02020603050405020304" pitchFamily="18" charset="0"/>
              <a:cs typeface="Times New Roman" panose="02020603050405020304" pitchFamily="18" charset="0"/>
            </a:endParaRPr>
          </a:p>
          <a:p>
            <a:pPr marL="0" marR="0" lvl="0" indent="0" algn="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n-IN" sz="1800" b="1" i="0" u="none" strike="noStrike" kern="1200" cap="none" spc="0" normalizeH="0" baseline="0" noProof="0" dirty="0" smtClean="0">
                <a:ln>
                  <a:noFill/>
                </a:ln>
                <a:solidFill>
                  <a:srgbClr val="C30DB6"/>
                </a:solidFill>
                <a:effectLst/>
                <a:uLnTx/>
                <a:uFillTx/>
                <a:latin typeface="Times New Roman" panose="02020603050405020304" pitchFamily="18" charset="0"/>
                <a:cs typeface="Times New Roman" panose="02020603050405020304" pitchFamily="18" charset="0"/>
              </a:rPr>
              <a:t>                                                         Lecturer in </a:t>
            </a:r>
            <a:r>
              <a:rPr kumimoji="0" lang="en-IN" sz="1800" b="1" i="0" u="none" strike="noStrike" kern="1200" cap="none" spc="0" normalizeH="0" baseline="0" noProof="0" dirty="0" err="1" smtClean="0">
                <a:ln>
                  <a:noFill/>
                </a:ln>
                <a:solidFill>
                  <a:srgbClr val="C30DB6"/>
                </a:solidFill>
                <a:effectLst/>
                <a:uLnTx/>
                <a:uFillTx/>
                <a:latin typeface="Times New Roman" panose="02020603050405020304" pitchFamily="18" charset="0"/>
                <a:cs typeface="Times New Roman" panose="02020603050405020304" pitchFamily="18" charset="0"/>
              </a:rPr>
              <a:t>Economics,P.G.Courses</a:t>
            </a:r>
            <a:endParaRPr kumimoji="0" lang="en-IN" sz="1800" b="1" i="0" u="none" strike="noStrike" kern="1200" cap="none" spc="0" normalizeH="0" baseline="0" noProof="0" dirty="0" smtClean="0">
              <a:ln>
                <a:noFill/>
              </a:ln>
              <a:solidFill>
                <a:srgbClr val="C30DB6"/>
              </a:solidFill>
              <a:effectLst/>
              <a:uLnTx/>
              <a:uFillTx/>
              <a:latin typeface="Times New Roman" panose="02020603050405020304" pitchFamily="18" charset="0"/>
              <a:cs typeface="Times New Roman" panose="02020603050405020304" pitchFamily="18" charset="0"/>
            </a:endParaRPr>
          </a:p>
          <a:p>
            <a:pPr marL="0" marR="0" lvl="0" indent="0" algn="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n-IN" sz="1800" b="1" i="0" u="none" strike="noStrike" kern="1200" cap="none" spc="0" normalizeH="0" baseline="0" noProof="0" dirty="0" smtClean="0">
                <a:ln>
                  <a:noFill/>
                </a:ln>
                <a:solidFill>
                  <a:srgbClr val="C30DB6"/>
                </a:solidFill>
                <a:effectLst/>
                <a:uLnTx/>
                <a:uFillTx/>
                <a:latin typeface="Times New Roman" panose="02020603050405020304" pitchFamily="18" charset="0"/>
                <a:cs typeface="Times New Roman" panose="02020603050405020304" pitchFamily="18" charset="0"/>
              </a:rPr>
              <a:t>                                                                             </a:t>
            </a:r>
            <a:r>
              <a:rPr kumimoji="0" lang="en-IN" sz="1800" b="1" i="0" u="none" strike="noStrike" kern="1200" cap="none" spc="0" normalizeH="0" baseline="0" noProof="0" dirty="0" err="1" smtClean="0">
                <a:ln>
                  <a:noFill/>
                </a:ln>
                <a:solidFill>
                  <a:srgbClr val="C30DB6"/>
                </a:solidFill>
                <a:effectLst/>
                <a:uLnTx/>
                <a:uFillTx/>
                <a:latin typeface="Times New Roman" panose="02020603050405020304" pitchFamily="18" charset="0"/>
                <a:cs typeface="Times New Roman" panose="02020603050405020304" pitchFamily="18" charset="0"/>
              </a:rPr>
              <a:t>D.N.R.College</a:t>
            </a:r>
            <a:r>
              <a:rPr kumimoji="0" lang="en-IN" sz="1800" b="1" i="0" u="none" strike="noStrike" kern="1200" cap="none" spc="0" normalizeH="0" baseline="0" noProof="0" dirty="0" smtClean="0">
                <a:ln>
                  <a:noFill/>
                </a:ln>
                <a:solidFill>
                  <a:srgbClr val="C30DB6"/>
                </a:solidFill>
                <a:effectLst/>
                <a:uLnTx/>
                <a:uFillTx/>
                <a:latin typeface="Times New Roman" panose="02020603050405020304" pitchFamily="18" charset="0"/>
                <a:cs typeface="Times New Roman" panose="02020603050405020304" pitchFamily="18" charset="0"/>
              </a:rPr>
              <a:t> (A),</a:t>
            </a:r>
            <a:r>
              <a:rPr kumimoji="0" lang="en-IN" sz="1800" b="1" i="0" u="none" strike="noStrike" kern="1200" cap="none" spc="0" normalizeH="0" baseline="0" noProof="0" dirty="0" err="1" smtClean="0">
                <a:ln>
                  <a:noFill/>
                </a:ln>
                <a:solidFill>
                  <a:srgbClr val="C30DB6"/>
                </a:solidFill>
                <a:effectLst/>
                <a:uLnTx/>
                <a:uFillTx/>
                <a:latin typeface="Times New Roman" panose="02020603050405020304" pitchFamily="18" charset="0"/>
                <a:cs typeface="Times New Roman" panose="02020603050405020304" pitchFamily="18" charset="0"/>
              </a:rPr>
              <a:t>Bhimavaram</a:t>
            </a:r>
            <a:endParaRPr kumimoji="0" lang="en-IN" sz="1800" b="1" i="0" u="none" strike="noStrike" kern="1200" cap="none" spc="0" normalizeH="0" baseline="0" noProof="0" dirty="0" smtClean="0">
              <a:ln>
                <a:noFill/>
              </a:ln>
              <a:solidFill>
                <a:srgbClr val="C30DB6"/>
              </a:solidFill>
              <a:effectLst/>
              <a:uLnTx/>
              <a:uFillTx/>
              <a:latin typeface="Times New Roman" panose="02020603050405020304" pitchFamily="18" charset="0"/>
              <a:cs typeface="Times New Roman" panose="02020603050405020304" pitchFamily="18" charset="0"/>
            </a:endParaRPr>
          </a:p>
          <a:p>
            <a:pPr marL="0" marR="0" lvl="0" indent="0" algn="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endParaRPr kumimoji="0" lang="en-IN" sz="1800" b="1" i="0" u="none" strike="noStrike" kern="1200" cap="none" spc="0" normalizeH="0" baseline="0" noProof="0" dirty="0">
              <a:ln>
                <a:noFill/>
              </a:ln>
              <a:solidFill>
                <a:srgbClr val="7030A0"/>
              </a:solidFill>
              <a:effectLst/>
              <a:uLnTx/>
              <a:uFillTx/>
              <a:latin typeface="Trebuchet MS" panose="020B0603020202020204"/>
              <a:ea typeface="+mn-ea"/>
              <a:cs typeface="+mn-cs"/>
            </a:endParaRPr>
          </a:p>
        </p:txBody>
      </p:sp>
      <p:sp>
        <p:nvSpPr>
          <p:cNvPr id="2" name="Footer Placeholder 1"/>
          <p:cNvSpPr>
            <a:spLocks noGrp="1"/>
          </p:cNvSpPr>
          <p:nvPr>
            <p:ph type="ftr" sz="quarter" idx="11"/>
          </p:nvPr>
        </p:nvSpPr>
        <p:spPr>
          <a:xfrm>
            <a:off x="1995055" y="6024273"/>
            <a:ext cx="8276503" cy="365125"/>
          </a:xfrm>
        </p:spPr>
        <p:txBody>
          <a:bodyPr/>
          <a:lstStyle/>
          <a:p>
            <a:r>
              <a:rPr lang="en-IN" b="1" dirty="0" err="1" smtClean="0">
                <a:solidFill>
                  <a:srgbClr val="D53DCA"/>
                </a:solidFill>
              </a:rPr>
              <a:t>Dr.D.SURYA</a:t>
            </a:r>
            <a:r>
              <a:rPr lang="en-IN" b="1" dirty="0" smtClean="0">
                <a:solidFill>
                  <a:srgbClr val="D53DCA"/>
                </a:solidFill>
              </a:rPr>
              <a:t> PRABHA</a:t>
            </a:r>
            <a:endParaRPr lang="en-IN" b="1" dirty="0">
              <a:solidFill>
                <a:srgbClr val="D53DCA"/>
              </a:solidFill>
            </a:endParaRPr>
          </a:p>
        </p:txBody>
      </p:sp>
      <p:sp>
        <p:nvSpPr>
          <p:cNvPr id="3" name="Slide Number Placeholder 2"/>
          <p:cNvSpPr>
            <a:spLocks noGrp="1"/>
          </p:cNvSpPr>
          <p:nvPr>
            <p:ph type="sldNum" sz="quarter" idx="12"/>
          </p:nvPr>
        </p:nvSpPr>
        <p:spPr/>
        <p:txBody>
          <a:bodyPr/>
          <a:lstStyle/>
          <a:p>
            <a:fld id="{F6C39938-BEBD-4B09-93D7-1431F973CE81}" type="slidenum">
              <a:rPr lang="en-IN" smtClean="0"/>
              <a:t>1</a:t>
            </a:fld>
            <a:endParaRPr lang="en-IN"/>
          </a:p>
        </p:txBody>
      </p:sp>
    </p:spTree>
    <p:extLst>
      <p:ext uri="{BB962C8B-B14F-4D97-AF65-F5344CB8AC3E}">
        <p14:creationId xmlns:p14="http://schemas.microsoft.com/office/powerpoint/2010/main" val="1681901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150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Educational strategies for India: </a:t>
            </a:r>
            <a:r>
              <a:rPr lang="en-IN" sz="2800" dirty="0">
                <a:latin typeface="Times New Roman" panose="02020603050405020304" pitchFamily="18" charset="0"/>
                <a:ea typeface="Calibri" panose="020F0502020204030204" pitchFamily="34" charset="0"/>
                <a:cs typeface="Times New Roman" panose="02020603050405020304" pitchFamily="18" charset="0"/>
              </a:rPr>
              <a:t/>
            </a:r>
            <a:br>
              <a:rPr lang="en-IN" sz="2800" dirty="0">
                <a:latin typeface="Times New Roman" panose="02020603050405020304" pitchFamily="18" charset="0"/>
                <a:ea typeface="Calibri" panose="020F0502020204030204" pitchFamily="34"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99309" y="1413164"/>
            <a:ext cx="10105303" cy="5140036"/>
          </a:xfrm>
        </p:spPr>
        <p:txBody>
          <a:bodyPr>
            <a:noAutofit/>
          </a:bodyPr>
          <a:lstStyle/>
          <a:p>
            <a:pPr algn="just">
              <a:lnSpc>
                <a:spcPct val="150000"/>
              </a:lnSpc>
              <a:spcAft>
                <a:spcPts val="800"/>
              </a:spcAft>
            </a:pPr>
            <a:r>
              <a:rPr lang="en-IN" sz="2800" dirty="0">
                <a:latin typeface="Times New Roman" panose="02020603050405020304" pitchFamily="18" charset="0"/>
                <a:ea typeface="Calibri" panose="020F0502020204030204" pitchFamily="34" charset="0"/>
                <a:cs typeface="Gautami" panose="020B0502040204020203" pitchFamily="34" charset="0"/>
              </a:rPr>
              <a:t>A strategy, in fact is an innovation. The innovation must take into consideration the specific conditions of a country and such innovations will not be applicable at every stage of educational development in each country. Educational planning takes into consideration several strategies for its successful implementation. There is need for a constant revision in the strategic education. Taking into consideration the level of development and maturity of the country.</a:t>
            </a:r>
            <a:endParaRPr lang="en-IN" sz="2800" dirty="0">
              <a:latin typeface="Calibri" panose="020F0502020204030204" pitchFamily="34" charset="0"/>
              <a:ea typeface="Calibri" panose="020F0502020204030204" pitchFamily="34" charset="0"/>
              <a:cs typeface="Gautami" panose="020B0502040204020203" pitchFamily="34" charset="0"/>
            </a:endParaRPr>
          </a:p>
          <a:p>
            <a:endParaRPr lang="en-IN" sz="2800" dirty="0"/>
          </a:p>
        </p:txBody>
      </p:sp>
      <p:sp>
        <p:nvSpPr>
          <p:cNvPr id="4" name="Footer Placeholder 3"/>
          <p:cNvSpPr>
            <a:spLocks noGrp="1"/>
          </p:cNvSpPr>
          <p:nvPr>
            <p:ph type="ftr" sz="quarter" idx="11"/>
          </p:nvPr>
        </p:nvSpPr>
        <p:spPr>
          <a:xfrm>
            <a:off x="4253345" y="6135808"/>
            <a:ext cx="5955866" cy="365125"/>
          </a:xfrm>
        </p:spPr>
        <p:txBody>
          <a:bodyPr/>
          <a:lstStyle/>
          <a:p>
            <a:r>
              <a:rPr lang="en-IN" b="1" dirty="0" err="1" smtClean="0">
                <a:solidFill>
                  <a:srgbClr val="D53DCA"/>
                </a:solidFill>
              </a:rPr>
              <a:t>Dr.D.SURYA</a:t>
            </a:r>
            <a:r>
              <a:rPr lang="en-IN" b="1" dirty="0" smtClean="0">
                <a:solidFill>
                  <a:srgbClr val="D53DCA"/>
                </a:solidFill>
              </a:rPr>
              <a:t> PRABHA</a:t>
            </a:r>
            <a:endParaRPr lang="en-IN" b="1" dirty="0">
              <a:solidFill>
                <a:srgbClr val="D53DCA"/>
              </a:solidFill>
            </a:endParaRPr>
          </a:p>
        </p:txBody>
      </p:sp>
      <p:sp>
        <p:nvSpPr>
          <p:cNvPr id="5" name="Slide Number Placeholder 4"/>
          <p:cNvSpPr>
            <a:spLocks noGrp="1"/>
          </p:cNvSpPr>
          <p:nvPr>
            <p:ph type="sldNum" sz="quarter" idx="12"/>
          </p:nvPr>
        </p:nvSpPr>
        <p:spPr/>
        <p:txBody>
          <a:bodyPr/>
          <a:lstStyle/>
          <a:p>
            <a:fld id="{F6C39938-BEBD-4B09-93D7-1431F973CE81}" type="slidenum">
              <a:rPr lang="en-IN" smtClean="0"/>
              <a:t>10</a:t>
            </a:fld>
            <a:endParaRPr lang="en-IN"/>
          </a:p>
        </p:txBody>
      </p:sp>
    </p:spTree>
    <p:extLst>
      <p:ext uri="{BB962C8B-B14F-4D97-AF65-F5344CB8AC3E}">
        <p14:creationId xmlns:p14="http://schemas.microsoft.com/office/powerpoint/2010/main" val="1849634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6728" y="1"/>
            <a:ext cx="9254836" cy="5846617"/>
          </a:xfrm>
        </p:spPr>
        <p:txBody>
          <a:bodyPr>
            <a:noAutofit/>
          </a:bodyPr>
          <a:lstStyle/>
          <a:p>
            <a:pPr algn="just">
              <a:lnSpc>
                <a:spcPct val="150000"/>
              </a:lnSpc>
              <a:spcAft>
                <a:spcPts val="800"/>
              </a:spcAft>
            </a:pPr>
            <a:r>
              <a:rPr lang="en-IN" sz="2400" dirty="0">
                <a:latin typeface="Times New Roman" panose="02020603050405020304" pitchFamily="18" charset="0"/>
                <a:ea typeface="Calibri" panose="020F0502020204030204" pitchFamily="34" charset="0"/>
                <a:cs typeface="Gautami" panose="020B0502040204020203" pitchFamily="34" charset="0"/>
              </a:rPr>
              <a:t>In 1972,J.P </a:t>
            </a:r>
            <a:r>
              <a:rPr lang="en-IN" sz="2400" dirty="0" err="1">
                <a:latin typeface="Times New Roman" panose="02020603050405020304" pitchFamily="18" charset="0"/>
                <a:ea typeface="Calibri" panose="020F0502020204030204" pitchFamily="34" charset="0"/>
                <a:cs typeface="Gautami" panose="020B0502040204020203" pitchFamily="34" charset="0"/>
              </a:rPr>
              <a:t>Naik</a:t>
            </a:r>
            <a:r>
              <a:rPr lang="en-IN" sz="2400" dirty="0">
                <a:latin typeface="Times New Roman" panose="02020603050405020304" pitchFamily="18" charset="0"/>
                <a:ea typeface="Calibri" panose="020F0502020204030204" pitchFamily="34" charset="0"/>
                <a:cs typeface="Gautami" panose="020B0502040204020203" pitchFamily="34" charset="0"/>
              </a:rPr>
              <a:t>, the member secretary of the Education Commission, in 1964-66 has suggested a strategy for the break- through in higher education in India. After a detailed survey of the problems of higher </a:t>
            </a:r>
            <a:r>
              <a:rPr lang="en-IN" sz="2400" dirty="0" err="1">
                <a:latin typeface="Times New Roman" panose="02020603050405020304" pitchFamily="18" charset="0"/>
                <a:ea typeface="Calibri" panose="020F0502020204030204" pitchFamily="34" charset="0"/>
                <a:cs typeface="Gautami" panose="020B0502040204020203" pitchFamily="34" charset="0"/>
              </a:rPr>
              <a:t>Seducation</a:t>
            </a:r>
            <a:r>
              <a:rPr lang="en-IN" sz="2400" dirty="0">
                <a:latin typeface="Times New Roman" panose="02020603050405020304" pitchFamily="18" charset="0"/>
                <a:ea typeface="Calibri" panose="020F0502020204030204" pitchFamily="34" charset="0"/>
                <a:cs typeface="Gautami" panose="020B0502040204020203" pitchFamily="34" charset="0"/>
              </a:rPr>
              <a:t>, he has suggested some possible solutions like </a:t>
            </a:r>
            <a:endParaRPr lang="en-IN" sz="2400" dirty="0">
              <a:latin typeface="Calibri" panose="020F0502020204030204" pitchFamily="34" charset="0"/>
              <a:ea typeface="Calibri" panose="020F0502020204030204" pitchFamily="34" charset="0"/>
              <a:cs typeface="Gautami" panose="020B0502040204020203" pitchFamily="34" charset="0"/>
            </a:endParaRPr>
          </a:p>
          <a:p>
            <a:pPr lvl="0">
              <a:lnSpc>
                <a:spcPct val="150000"/>
              </a:lnSpc>
              <a:buFont typeface="+mj-lt"/>
              <a:buAutoNum type="arabicParenR"/>
            </a:pPr>
            <a:r>
              <a:rPr lang="en-IN" sz="2400" dirty="0">
                <a:latin typeface="Times New Roman" panose="02020603050405020304" pitchFamily="18" charset="0"/>
                <a:ea typeface="Calibri" panose="020F0502020204030204" pitchFamily="34" charset="0"/>
                <a:cs typeface="Gautami" panose="020B0502040204020203" pitchFamily="34" charset="0"/>
              </a:rPr>
              <a:t>Freezing of grant-in –aid to private colleges by the year 1973-74</a:t>
            </a:r>
            <a:endParaRPr lang="en-IN" sz="2400" dirty="0">
              <a:latin typeface="Calibri" panose="020F0502020204030204" pitchFamily="34" charset="0"/>
              <a:ea typeface="Calibri" panose="020F0502020204030204" pitchFamily="34" charset="0"/>
              <a:cs typeface="Gautami" panose="020B0502040204020203" pitchFamily="34" charset="0"/>
            </a:endParaRPr>
          </a:p>
          <a:p>
            <a:pPr lvl="0">
              <a:lnSpc>
                <a:spcPct val="150000"/>
              </a:lnSpc>
              <a:buFont typeface="+mj-lt"/>
              <a:buAutoNum type="arabicParenR"/>
            </a:pPr>
            <a:r>
              <a:rPr lang="en-IN" sz="2400" dirty="0">
                <a:latin typeface="Times New Roman" panose="02020603050405020304" pitchFamily="18" charset="0"/>
                <a:ea typeface="Calibri" panose="020F0502020204030204" pitchFamily="34" charset="0"/>
                <a:cs typeface="Gautami" panose="020B0502040204020203" pitchFamily="34" charset="0"/>
              </a:rPr>
              <a:t>Recruitment of students to various cadres in the public sector at the end of their secondary stage.</a:t>
            </a:r>
            <a:endParaRPr lang="en-IN" sz="2400" dirty="0">
              <a:latin typeface="Calibri" panose="020F0502020204030204" pitchFamily="34" charset="0"/>
              <a:ea typeface="Calibri" panose="020F0502020204030204" pitchFamily="34" charset="0"/>
              <a:cs typeface="Gautami" panose="020B0502040204020203" pitchFamily="34" charset="0"/>
            </a:endParaRPr>
          </a:p>
          <a:p>
            <a:pPr lvl="0">
              <a:lnSpc>
                <a:spcPct val="150000"/>
              </a:lnSpc>
              <a:buFont typeface="+mj-lt"/>
              <a:buAutoNum type="arabicParenR"/>
            </a:pPr>
            <a:r>
              <a:rPr lang="en-IN" sz="2400" dirty="0">
                <a:latin typeface="Times New Roman" panose="02020603050405020304" pitchFamily="18" charset="0"/>
                <a:ea typeface="Calibri" panose="020F0502020204030204" pitchFamily="34" charset="0"/>
                <a:cs typeface="Gautami" panose="020B0502040204020203" pitchFamily="34" charset="0"/>
              </a:rPr>
              <a:t>Employment of unemployed graduates as teachers at the primary and secondary stages.</a:t>
            </a:r>
            <a:endParaRPr lang="en-IN" sz="2400" dirty="0">
              <a:latin typeface="Calibri" panose="020F0502020204030204" pitchFamily="34" charset="0"/>
              <a:ea typeface="Calibri" panose="020F0502020204030204" pitchFamily="34" charset="0"/>
              <a:cs typeface="Gautami" panose="020B0502040204020203" pitchFamily="34" charset="0"/>
            </a:endParaRPr>
          </a:p>
          <a:p>
            <a:pPr lvl="0">
              <a:lnSpc>
                <a:spcPct val="150000"/>
              </a:lnSpc>
              <a:buFont typeface="+mj-lt"/>
              <a:buAutoNum type="arabicParenR"/>
            </a:pPr>
            <a:r>
              <a:rPr lang="en-IN" sz="2400" dirty="0">
                <a:latin typeface="Times New Roman" panose="02020603050405020304" pitchFamily="18" charset="0"/>
                <a:ea typeface="Calibri" panose="020F0502020204030204" pitchFamily="34" charset="0"/>
                <a:cs typeface="Gautami" panose="020B0502040204020203" pitchFamily="34" charset="0"/>
              </a:rPr>
              <a:t>A considerable increase in the fees amount so that the college can maintain themselves without aid and,</a:t>
            </a:r>
            <a:endParaRPr lang="en-IN" sz="2400" dirty="0">
              <a:latin typeface="Calibri" panose="020F0502020204030204" pitchFamily="34" charset="0"/>
              <a:ea typeface="Calibri" panose="020F0502020204030204" pitchFamily="34" charset="0"/>
              <a:cs typeface="Gautami" panose="020B0502040204020203" pitchFamily="34" charset="0"/>
            </a:endParaRPr>
          </a:p>
          <a:p>
            <a:pPr marL="0" indent="0">
              <a:buNone/>
            </a:pPr>
            <a:endParaRPr lang="en-IN" sz="2400" dirty="0"/>
          </a:p>
        </p:txBody>
      </p:sp>
      <p:sp>
        <p:nvSpPr>
          <p:cNvPr id="2" name="Footer Placeholder 1"/>
          <p:cNvSpPr>
            <a:spLocks noGrp="1"/>
          </p:cNvSpPr>
          <p:nvPr>
            <p:ph type="ftr" sz="quarter" idx="11"/>
          </p:nvPr>
        </p:nvSpPr>
        <p:spPr>
          <a:xfrm>
            <a:off x="9102436" y="6135808"/>
            <a:ext cx="2369128" cy="389683"/>
          </a:xfrm>
        </p:spPr>
        <p:txBody>
          <a:bodyPr/>
          <a:lstStyle/>
          <a:p>
            <a:r>
              <a:rPr lang="en-IN" b="1" dirty="0" err="1" smtClean="0">
                <a:solidFill>
                  <a:srgbClr val="D53DCA"/>
                </a:solidFill>
              </a:rPr>
              <a:t>Dr.D.SURYA</a:t>
            </a:r>
            <a:r>
              <a:rPr lang="en-IN" b="1" dirty="0" smtClean="0">
                <a:solidFill>
                  <a:srgbClr val="D53DCA"/>
                </a:solidFill>
              </a:rPr>
              <a:t> PRABHA</a:t>
            </a:r>
            <a:endParaRPr lang="en-IN" b="1" dirty="0">
              <a:solidFill>
                <a:srgbClr val="D53DCA"/>
              </a:solidFill>
            </a:endParaRPr>
          </a:p>
        </p:txBody>
      </p:sp>
      <p:sp>
        <p:nvSpPr>
          <p:cNvPr id="4" name="Slide Number Placeholder 3"/>
          <p:cNvSpPr>
            <a:spLocks noGrp="1"/>
          </p:cNvSpPr>
          <p:nvPr>
            <p:ph type="sldNum" sz="quarter" idx="12"/>
          </p:nvPr>
        </p:nvSpPr>
        <p:spPr/>
        <p:txBody>
          <a:bodyPr/>
          <a:lstStyle/>
          <a:p>
            <a:fld id="{F6C39938-BEBD-4B09-93D7-1431F973CE81}" type="slidenum">
              <a:rPr lang="en-IN" smtClean="0"/>
              <a:t>11</a:t>
            </a:fld>
            <a:endParaRPr lang="en-IN"/>
          </a:p>
        </p:txBody>
      </p:sp>
    </p:spTree>
    <p:extLst>
      <p:ext uri="{BB962C8B-B14F-4D97-AF65-F5344CB8AC3E}">
        <p14:creationId xmlns:p14="http://schemas.microsoft.com/office/powerpoint/2010/main" val="3780957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41454"/>
          </a:xfrm>
        </p:spPr>
        <p:txBody>
          <a:bodyPr>
            <a:normAutofit fontScale="90000"/>
          </a:bodyPr>
          <a:lstStyle/>
          <a:p>
            <a:pPr marL="466725" algn="ctr">
              <a:lnSpc>
                <a:spcPct val="150000"/>
              </a:lnSpc>
              <a:spcAft>
                <a:spcPts val="800"/>
              </a:spcAft>
            </a:pPr>
            <a:r>
              <a:rPr lang="en-IN" b="1" dirty="0">
                <a:latin typeface="Times New Roman" panose="02020603050405020304" pitchFamily="18" charset="0"/>
                <a:ea typeface="Calibri" panose="020F0502020204030204" pitchFamily="34" charset="0"/>
                <a:cs typeface="Times New Roman" panose="02020603050405020304" pitchFamily="18" charset="0"/>
              </a:rPr>
              <a:t>Summary:</a:t>
            </a:r>
            <a:r>
              <a:rPr lang="en-IN" sz="2800" dirty="0">
                <a:latin typeface="Times New Roman" panose="02020603050405020304" pitchFamily="18" charset="0"/>
                <a:ea typeface="Calibri" panose="020F0502020204030204" pitchFamily="34" charset="0"/>
                <a:cs typeface="Times New Roman" panose="02020603050405020304" pitchFamily="18" charset="0"/>
              </a:rPr>
              <a:t/>
            </a:r>
            <a:br>
              <a:rPr lang="en-IN" sz="2800" dirty="0">
                <a:latin typeface="Times New Roman" panose="02020603050405020304" pitchFamily="18" charset="0"/>
                <a:ea typeface="Calibri" panose="020F0502020204030204" pitchFamily="34"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1565564"/>
            <a:ext cx="8915400" cy="4345658"/>
          </a:xfrm>
        </p:spPr>
        <p:txBody>
          <a:bodyPr/>
          <a:lstStyle/>
          <a:p>
            <a:pPr marL="466725">
              <a:lnSpc>
                <a:spcPct val="150000"/>
              </a:lnSpc>
              <a:spcAft>
                <a:spcPts val="800"/>
              </a:spcAft>
            </a:pPr>
            <a:r>
              <a:rPr lang="en-IN" sz="2400" dirty="0">
                <a:latin typeface="Times New Roman" panose="02020603050405020304" pitchFamily="18" charset="0"/>
                <a:ea typeface="Calibri" panose="020F0502020204030204" pitchFamily="34" charset="0"/>
                <a:cs typeface="Gautami" panose="020B0502040204020203" pitchFamily="34" charset="0"/>
              </a:rPr>
              <a:t>Planning as a discipline is necessary things in an efficiency way. There is a need for planning for education also. Human capital formation became a component of factors affecting productivity and production. Educated labour is a prerequisite for enhancing productivity. Universal education goal is the order of the day. It is through planning only we can organize educational activities in an efficient way.</a:t>
            </a:r>
            <a:endParaRPr lang="en-IN" sz="2400" dirty="0">
              <a:latin typeface="Calibri" panose="020F0502020204030204" pitchFamily="34" charset="0"/>
              <a:ea typeface="Calibri" panose="020F0502020204030204" pitchFamily="34" charset="0"/>
              <a:cs typeface="Gautami" panose="020B0502040204020203" pitchFamily="34" charset="0"/>
            </a:endParaRPr>
          </a:p>
          <a:p>
            <a:endParaRPr lang="en-IN" dirty="0"/>
          </a:p>
        </p:txBody>
      </p:sp>
      <p:sp>
        <p:nvSpPr>
          <p:cNvPr id="4" name="Footer Placeholder 3"/>
          <p:cNvSpPr>
            <a:spLocks noGrp="1"/>
          </p:cNvSpPr>
          <p:nvPr>
            <p:ph type="ftr" sz="quarter" idx="11"/>
          </p:nvPr>
        </p:nvSpPr>
        <p:spPr/>
        <p:txBody>
          <a:bodyPr/>
          <a:lstStyle/>
          <a:p>
            <a:r>
              <a:rPr lang="en-IN" b="1" dirty="0" err="1" smtClean="0">
                <a:solidFill>
                  <a:srgbClr val="D53DCA"/>
                </a:solidFill>
              </a:rPr>
              <a:t>Dr.D.SURYA</a:t>
            </a:r>
            <a:r>
              <a:rPr lang="en-IN" b="1" dirty="0" smtClean="0">
                <a:solidFill>
                  <a:srgbClr val="D53DCA"/>
                </a:solidFill>
              </a:rPr>
              <a:t> PRABHA</a:t>
            </a:r>
            <a:endParaRPr lang="en-IN" b="1" dirty="0">
              <a:solidFill>
                <a:srgbClr val="D53DCA"/>
              </a:solidFill>
            </a:endParaRPr>
          </a:p>
        </p:txBody>
      </p:sp>
      <p:sp>
        <p:nvSpPr>
          <p:cNvPr id="5" name="Slide Number Placeholder 4"/>
          <p:cNvSpPr>
            <a:spLocks noGrp="1"/>
          </p:cNvSpPr>
          <p:nvPr>
            <p:ph type="sldNum" sz="quarter" idx="12"/>
          </p:nvPr>
        </p:nvSpPr>
        <p:spPr/>
        <p:txBody>
          <a:bodyPr/>
          <a:lstStyle/>
          <a:p>
            <a:fld id="{F6C39938-BEBD-4B09-93D7-1431F973CE81}" type="slidenum">
              <a:rPr lang="en-IN" smtClean="0"/>
              <a:t>12</a:t>
            </a:fld>
            <a:endParaRPr lang="en-IN"/>
          </a:p>
        </p:txBody>
      </p:sp>
    </p:spTree>
    <p:extLst>
      <p:ext uri="{BB962C8B-B14F-4D97-AF65-F5344CB8AC3E}">
        <p14:creationId xmlns:p14="http://schemas.microsoft.com/office/powerpoint/2010/main" val="2869331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466725" lvl="0" indent="-342900" algn="ctr">
              <a:lnSpc>
                <a:spcPct val="150000"/>
              </a:lnSpc>
              <a:spcBef>
                <a:spcPts val="1000"/>
              </a:spcBef>
            </a:pPr>
            <a:r>
              <a:rPr lang="en-IN" b="1"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Books for Further Study:</a:t>
            </a:r>
            <a:r>
              <a:rPr lang="en-IN"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t/>
            </a:r>
            <a:br>
              <a:rPr lang="en-IN" dirty="0">
                <a:solidFill>
                  <a:prstClr val="black">
                    <a:lumMod val="75000"/>
                    <a:lumOff val="25000"/>
                  </a:prstClr>
                </a:solidFill>
                <a:latin typeface="Times New Roman" panose="02020603050405020304" pitchFamily="18" charset="0"/>
                <a:ea typeface="Calibri" panose="020F0502020204030204" pitchFamily="34"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68581" y="2133600"/>
            <a:ext cx="10293927" cy="3777622"/>
          </a:xfrm>
        </p:spPr>
        <p:txBody>
          <a:bodyPr>
            <a:normAutofit fontScale="92500" lnSpcReduction="10000"/>
          </a:bodyPr>
          <a:lstStyle/>
          <a:p>
            <a:pPr lvl="0">
              <a:lnSpc>
                <a:spcPct val="150000"/>
              </a:lnSpc>
              <a:buFont typeface="+mj-lt"/>
              <a:buAutoNum type="arabicPeriod"/>
            </a:pPr>
            <a:r>
              <a:rPr lang="en-IN" sz="2800" b="1" dirty="0" err="1" smtClean="0">
                <a:latin typeface="Times New Roman" panose="02020603050405020304" pitchFamily="18" charset="0"/>
                <a:ea typeface="Calibri" panose="020F0502020204030204" pitchFamily="34" charset="0"/>
                <a:cs typeface="Gautami" panose="020B0502040204020203" pitchFamily="34" charset="0"/>
              </a:rPr>
              <a:t>Blaug.M</a:t>
            </a:r>
            <a:r>
              <a:rPr lang="en-IN" sz="2800" b="1" dirty="0" smtClean="0">
                <a:latin typeface="Times New Roman" panose="02020603050405020304" pitchFamily="18" charset="0"/>
                <a:ea typeface="Calibri" panose="020F0502020204030204" pitchFamily="34" charset="0"/>
                <a:cs typeface="Gautami" panose="020B0502040204020203" pitchFamily="34" charset="0"/>
              </a:rPr>
              <a:t> </a:t>
            </a:r>
            <a:r>
              <a:rPr lang="en-IN" sz="2800" b="1" dirty="0">
                <a:latin typeface="Times New Roman" panose="02020603050405020304" pitchFamily="18" charset="0"/>
                <a:ea typeface="Calibri" panose="020F0502020204030204" pitchFamily="34" charset="0"/>
                <a:cs typeface="Gautami" panose="020B0502040204020203" pitchFamily="34" charset="0"/>
              </a:rPr>
              <a:t>(1972): Introduction to Economics of Education, penguin, London.</a:t>
            </a:r>
            <a:endParaRPr lang="en-IN" sz="2800" dirty="0">
              <a:latin typeface="Calibri" panose="020F0502020204030204" pitchFamily="34" charset="0"/>
              <a:ea typeface="Calibri" panose="020F0502020204030204" pitchFamily="34" charset="0"/>
              <a:cs typeface="Gautami" panose="020B0502040204020203" pitchFamily="34" charset="0"/>
            </a:endParaRPr>
          </a:p>
          <a:p>
            <a:pPr lvl="0">
              <a:lnSpc>
                <a:spcPct val="150000"/>
              </a:lnSpc>
              <a:buFont typeface="+mj-lt"/>
              <a:buAutoNum type="arabicPeriod"/>
            </a:pPr>
            <a:r>
              <a:rPr lang="en-IN" sz="2800" b="1" dirty="0">
                <a:latin typeface="Times New Roman" panose="02020603050405020304" pitchFamily="18" charset="0"/>
                <a:ea typeface="Calibri" panose="020F0502020204030204" pitchFamily="34" charset="0"/>
                <a:cs typeface="Gautami" panose="020B0502040204020203" pitchFamily="34" charset="0"/>
              </a:rPr>
              <a:t>Cohn, E and T. </a:t>
            </a:r>
            <a:r>
              <a:rPr lang="en-IN" sz="2800" b="1" dirty="0" err="1">
                <a:latin typeface="Times New Roman" panose="02020603050405020304" pitchFamily="18" charset="0"/>
                <a:ea typeface="Calibri" panose="020F0502020204030204" pitchFamily="34" charset="0"/>
                <a:cs typeface="Gautami" panose="020B0502040204020203" pitchFamily="34" charset="0"/>
              </a:rPr>
              <a:t>Gaske</a:t>
            </a:r>
            <a:r>
              <a:rPr lang="en-IN" sz="2800" b="1" dirty="0">
                <a:latin typeface="Times New Roman" panose="02020603050405020304" pitchFamily="18" charset="0"/>
                <a:ea typeface="Calibri" panose="020F0502020204030204" pitchFamily="34" charset="0"/>
                <a:cs typeface="Gautami" panose="020B0502040204020203" pitchFamily="34" charset="0"/>
              </a:rPr>
              <a:t> (1989): Economics of Education, </a:t>
            </a:r>
            <a:r>
              <a:rPr lang="en-IN" sz="2800" b="1" dirty="0" err="1">
                <a:latin typeface="Times New Roman" panose="02020603050405020304" pitchFamily="18" charset="0"/>
                <a:ea typeface="Calibri" panose="020F0502020204030204" pitchFamily="34" charset="0"/>
                <a:cs typeface="Gautami" panose="020B0502040204020203" pitchFamily="34" charset="0"/>
              </a:rPr>
              <a:t>pergamon</a:t>
            </a:r>
            <a:r>
              <a:rPr lang="en-IN" sz="2800" b="1" dirty="0">
                <a:latin typeface="Times New Roman" panose="02020603050405020304" pitchFamily="18" charset="0"/>
                <a:ea typeface="Calibri" panose="020F0502020204030204" pitchFamily="34" charset="0"/>
                <a:cs typeface="Gautami" panose="020B0502040204020203" pitchFamily="34" charset="0"/>
              </a:rPr>
              <a:t> Press, London.</a:t>
            </a:r>
            <a:endParaRPr lang="en-IN" sz="2800" dirty="0">
              <a:latin typeface="Calibri" panose="020F0502020204030204" pitchFamily="34" charset="0"/>
              <a:ea typeface="Calibri" panose="020F0502020204030204" pitchFamily="34" charset="0"/>
              <a:cs typeface="Gautami" panose="020B0502040204020203" pitchFamily="34" charset="0"/>
            </a:endParaRPr>
          </a:p>
          <a:p>
            <a:pPr lvl="0">
              <a:lnSpc>
                <a:spcPct val="150000"/>
              </a:lnSpc>
              <a:spcAft>
                <a:spcPts val="800"/>
              </a:spcAft>
              <a:buFont typeface="+mj-lt"/>
              <a:buAutoNum type="arabicPeriod"/>
            </a:pPr>
            <a:r>
              <a:rPr lang="en-IN" sz="2800" b="1" dirty="0">
                <a:latin typeface="Times New Roman" panose="02020603050405020304" pitchFamily="18" charset="0"/>
                <a:ea typeface="Calibri" panose="020F0502020204030204" pitchFamily="34" charset="0"/>
                <a:cs typeface="Gautami" panose="020B0502040204020203" pitchFamily="34" charset="0"/>
              </a:rPr>
              <a:t>John Sheehan (1973): The Economics of Education, George Allen and Unwin, London.</a:t>
            </a:r>
            <a:endParaRPr lang="en-IN" sz="2800" dirty="0">
              <a:latin typeface="Calibri" panose="020F0502020204030204" pitchFamily="34" charset="0"/>
              <a:ea typeface="Calibri" panose="020F0502020204030204" pitchFamily="34" charset="0"/>
              <a:cs typeface="Gautami" panose="020B0502040204020203" pitchFamily="34" charset="0"/>
            </a:endParaRPr>
          </a:p>
          <a:p>
            <a:pPr marL="0" indent="0">
              <a:lnSpc>
                <a:spcPct val="150000"/>
              </a:lnSpc>
              <a:spcAft>
                <a:spcPts val="800"/>
              </a:spcAft>
              <a:buNone/>
            </a:pPr>
            <a:endParaRPr lang="en-IN" sz="1400" dirty="0">
              <a:latin typeface="Calibri" panose="020F0502020204030204" pitchFamily="34" charset="0"/>
              <a:ea typeface="Calibri" panose="020F0502020204030204" pitchFamily="34" charset="0"/>
              <a:cs typeface="Gautami" panose="020B0502040204020203" pitchFamily="34" charset="0"/>
            </a:endParaRPr>
          </a:p>
          <a:p>
            <a:endParaRPr lang="en-IN" dirty="0"/>
          </a:p>
        </p:txBody>
      </p:sp>
      <p:sp>
        <p:nvSpPr>
          <p:cNvPr id="4" name="Footer Placeholder 3"/>
          <p:cNvSpPr>
            <a:spLocks noGrp="1"/>
          </p:cNvSpPr>
          <p:nvPr>
            <p:ph type="ftr" sz="quarter" idx="11"/>
          </p:nvPr>
        </p:nvSpPr>
        <p:spPr/>
        <p:txBody>
          <a:bodyPr/>
          <a:lstStyle/>
          <a:p>
            <a:r>
              <a:rPr lang="en-IN" sz="1200" dirty="0" err="1" smtClean="0">
                <a:solidFill>
                  <a:srgbClr val="D53DCA"/>
                </a:solidFill>
              </a:rPr>
              <a:t>Dr.D.SURYA</a:t>
            </a:r>
            <a:r>
              <a:rPr lang="en-IN" sz="1200" dirty="0" smtClean="0">
                <a:solidFill>
                  <a:srgbClr val="D53DCA"/>
                </a:solidFill>
              </a:rPr>
              <a:t> PRABHA</a:t>
            </a:r>
            <a:endParaRPr lang="en-IN" sz="1200" dirty="0">
              <a:solidFill>
                <a:srgbClr val="D53DCA"/>
              </a:solidFill>
            </a:endParaRPr>
          </a:p>
        </p:txBody>
      </p:sp>
      <p:sp>
        <p:nvSpPr>
          <p:cNvPr id="5" name="Slide Number Placeholder 4"/>
          <p:cNvSpPr>
            <a:spLocks noGrp="1"/>
          </p:cNvSpPr>
          <p:nvPr>
            <p:ph type="sldNum" sz="quarter" idx="12"/>
          </p:nvPr>
        </p:nvSpPr>
        <p:spPr/>
        <p:txBody>
          <a:bodyPr/>
          <a:lstStyle/>
          <a:p>
            <a:fld id="{F6C39938-BEBD-4B09-93D7-1431F973CE81}" type="slidenum">
              <a:rPr lang="en-IN" smtClean="0"/>
              <a:t>13</a:t>
            </a:fld>
            <a:endParaRPr lang="en-IN"/>
          </a:p>
        </p:txBody>
      </p:sp>
    </p:spTree>
    <p:extLst>
      <p:ext uri="{BB962C8B-B14F-4D97-AF65-F5344CB8AC3E}">
        <p14:creationId xmlns:p14="http://schemas.microsoft.com/office/powerpoint/2010/main" val="189620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37710" y="3133498"/>
            <a:ext cx="5391408" cy="707886"/>
          </a:xfrm>
          <a:prstGeom prst="rect">
            <a:avLst/>
          </a:prstGeom>
        </p:spPr>
        <p:txBody>
          <a:bodyPr wrap="square">
            <a:spAutoFit/>
          </a:bodyPr>
          <a:lstStyle/>
          <a:p>
            <a:pPr algn="ctr"/>
            <a:r>
              <a:rPr lang="en-IN" sz="4000" dirty="0">
                <a:latin typeface="Times New Roman" panose="02020603050405020304" pitchFamily="18" charset="0"/>
                <a:cs typeface="Times New Roman" panose="02020603050405020304" pitchFamily="18" charset="0"/>
              </a:rPr>
              <a:t>Thank you</a:t>
            </a:r>
          </a:p>
        </p:txBody>
      </p:sp>
      <p:sp>
        <p:nvSpPr>
          <p:cNvPr id="3" name="Footer Placeholder 2"/>
          <p:cNvSpPr>
            <a:spLocks noGrp="1"/>
          </p:cNvSpPr>
          <p:nvPr>
            <p:ph type="ftr" sz="quarter" idx="11"/>
          </p:nvPr>
        </p:nvSpPr>
        <p:spPr/>
        <p:txBody>
          <a:bodyPr/>
          <a:lstStyle/>
          <a:p>
            <a:r>
              <a:rPr lang="en-IN" sz="1800" b="1" dirty="0" err="1" smtClean="0">
                <a:solidFill>
                  <a:srgbClr val="D53DCA"/>
                </a:solidFill>
              </a:rPr>
              <a:t>Dr.D.SURYA</a:t>
            </a:r>
            <a:r>
              <a:rPr lang="en-IN" sz="1800" b="1" dirty="0" smtClean="0">
                <a:solidFill>
                  <a:srgbClr val="D53DCA"/>
                </a:solidFill>
              </a:rPr>
              <a:t> PRABHA</a:t>
            </a:r>
            <a:endParaRPr lang="en-IN" sz="1800" b="1" dirty="0">
              <a:solidFill>
                <a:srgbClr val="D53DCA"/>
              </a:solidFill>
            </a:endParaRPr>
          </a:p>
        </p:txBody>
      </p:sp>
      <p:sp>
        <p:nvSpPr>
          <p:cNvPr id="4" name="Slide Number Placeholder 3"/>
          <p:cNvSpPr>
            <a:spLocks noGrp="1"/>
          </p:cNvSpPr>
          <p:nvPr>
            <p:ph type="sldNum" sz="quarter" idx="12"/>
          </p:nvPr>
        </p:nvSpPr>
        <p:spPr/>
        <p:txBody>
          <a:bodyPr/>
          <a:lstStyle/>
          <a:p>
            <a:fld id="{F6C39938-BEBD-4B09-93D7-1431F973CE81}" type="slidenum">
              <a:rPr lang="en-IN" smtClean="0"/>
              <a:t>14</a:t>
            </a:fld>
            <a:endParaRPr lang="en-IN"/>
          </a:p>
        </p:txBody>
      </p:sp>
    </p:spTree>
    <p:extLst>
      <p:ext uri="{BB962C8B-B14F-4D97-AF65-F5344CB8AC3E}">
        <p14:creationId xmlns:p14="http://schemas.microsoft.com/office/powerpoint/2010/main" val="1812589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800" b="1" dirty="0">
                <a:latin typeface="Times New Roman" panose="02020603050405020304" pitchFamily="18" charset="0"/>
                <a:ea typeface="Calibri" panose="020F0502020204030204" pitchFamily="34" charset="0"/>
              </a:rPr>
              <a:t>ECONOMICS OF EDUCATIONAL PLANNING IN DEVELOPING COUNTRIES WITH SPECIAL EMPHASIS ON INDIA</a:t>
            </a:r>
            <a:endParaRPr lang="en-IN" sz="2800" dirty="0"/>
          </a:p>
        </p:txBody>
      </p:sp>
      <p:sp>
        <p:nvSpPr>
          <p:cNvPr id="3" name="Content Placeholder 2"/>
          <p:cNvSpPr>
            <a:spLocks noGrp="1"/>
          </p:cNvSpPr>
          <p:nvPr>
            <p:ph idx="1"/>
          </p:nvPr>
        </p:nvSpPr>
        <p:spPr/>
        <p:txBody>
          <a:bodyPr>
            <a:normAutofit lnSpcReduction="10000"/>
          </a:bodyPr>
          <a:lstStyle/>
          <a:p>
            <a:r>
              <a:rPr lang="en-IN" sz="2800" b="1" dirty="0">
                <a:latin typeface="Times New Roman" panose="02020603050405020304" pitchFamily="18" charset="0"/>
                <a:cs typeface="Times New Roman" panose="02020603050405020304" pitchFamily="18" charset="0"/>
              </a:rPr>
              <a:t>Objectives</a:t>
            </a:r>
            <a:endParaRPr lang="en-IN" sz="2800" dirty="0">
              <a:latin typeface="Times New Roman" panose="02020603050405020304" pitchFamily="18" charset="0"/>
              <a:cs typeface="Times New Roman" panose="02020603050405020304" pitchFamily="18" charset="0"/>
            </a:endParaRPr>
          </a:p>
          <a:p>
            <a:r>
              <a:rPr lang="en-IN" sz="2800" b="1" dirty="0">
                <a:latin typeface="Times New Roman" panose="02020603050405020304" pitchFamily="18" charset="0"/>
                <a:cs typeface="Times New Roman" panose="02020603050405020304" pitchFamily="18" charset="0"/>
              </a:rPr>
              <a:t>Introduction</a:t>
            </a:r>
            <a:endParaRPr lang="en-IN" sz="2800" dirty="0">
              <a:latin typeface="Times New Roman" panose="02020603050405020304" pitchFamily="18" charset="0"/>
              <a:cs typeface="Times New Roman" panose="02020603050405020304" pitchFamily="18" charset="0"/>
            </a:endParaRPr>
          </a:p>
          <a:p>
            <a:r>
              <a:rPr lang="en-IN" sz="2800" b="1" dirty="0">
                <a:latin typeface="Times New Roman" panose="02020603050405020304" pitchFamily="18" charset="0"/>
                <a:cs typeface="Times New Roman" panose="02020603050405020304" pitchFamily="18" charset="0"/>
              </a:rPr>
              <a:t>The need for education educational planning</a:t>
            </a:r>
            <a:endParaRPr lang="en-IN" sz="2800" dirty="0">
              <a:latin typeface="Times New Roman" panose="02020603050405020304" pitchFamily="18" charset="0"/>
              <a:cs typeface="Times New Roman" panose="02020603050405020304" pitchFamily="18" charset="0"/>
            </a:endParaRPr>
          </a:p>
          <a:p>
            <a:r>
              <a:rPr lang="en-IN" sz="2800" b="1" dirty="0">
                <a:latin typeface="Times New Roman" panose="02020603050405020304" pitchFamily="18" charset="0"/>
                <a:cs typeface="Times New Roman" panose="02020603050405020304" pitchFamily="18" charset="0"/>
              </a:rPr>
              <a:t>Format of planning</a:t>
            </a:r>
            <a:endParaRPr lang="en-IN" sz="2800" dirty="0">
              <a:latin typeface="Times New Roman" panose="02020603050405020304" pitchFamily="18" charset="0"/>
              <a:cs typeface="Times New Roman" panose="02020603050405020304" pitchFamily="18" charset="0"/>
            </a:endParaRPr>
          </a:p>
          <a:p>
            <a:r>
              <a:rPr lang="en-IN" sz="2800" b="1" dirty="0">
                <a:latin typeface="Times New Roman" panose="02020603050405020304" pitchFamily="18" charset="0"/>
                <a:cs typeface="Times New Roman" panose="02020603050405020304" pitchFamily="18" charset="0"/>
              </a:rPr>
              <a:t>Educational planning as part of Economic planning </a:t>
            </a:r>
            <a:endParaRPr lang="en-IN" sz="2800" dirty="0">
              <a:latin typeface="Times New Roman" panose="02020603050405020304" pitchFamily="18" charset="0"/>
              <a:cs typeface="Times New Roman" panose="02020603050405020304" pitchFamily="18" charset="0"/>
            </a:endParaRPr>
          </a:p>
          <a:p>
            <a:r>
              <a:rPr lang="en-IN" sz="2800" b="1" dirty="0">
                <a:latin typeface="Times New Roman" panose="02020603050405020304" pitchFamily="18" charset="0"/>
                <a:cs typeface="Times New Roman" panose="02020603050405020304" pitchFamily="18" charset="0"/>
              </a:rPr>
              <a:t>Educational strategies for India	</a:t>
            </a:r>
            <a:endParaRPr lang="en-IN" sz="2800" dirty="0">
              <a:latin typeface="Times New Roman" panose="02020603050405020304" pitchFamily="18" charset="0"/>
              <a:cs typeface="Times New Roman" panose="02020603050405020304" pitchFamily="18" charset="0"/>
            </a:endParaRPr>
          </a:p>
          <a:p>
            <a:r>
              <a:rPr lang="en-IN" sz="2800" b="1" dirty="0">
                <a:latin typeface="Times New Roman" panose="02020603050405020304" pitchFamily="18" charset="0"/>
                <a:cs typeface="Times New Roman" panose="02020603050405020304" pitchFamily="18" charset="0"/>
              </a:rPr>
              <a:t>Summary</a:t>
            </a:r>
            <a:endParaRPr lang="en-IN" sz="2800" dirty="0">
              <a:latin typeface="Times New Roman" panose="02020603050405020304" pitchFamily="18" charset="0"/>
              <a:cs typeface="Times New Roman" panose="02020603050405020304" pitchFamily="18" charset="0"/>
            </a:endParaRPr>
          </a:p>
          <a:p>
            <a:endParaRPr lang="en-IN" dirty="0"/>
          </a:p>
        </p:txBody>
      </p:sp>
      <p:sp>
        <p:nvSpPr>
          <p:cNvPr id="4" name="Footer Placeholder 3"/>
          <p:cNvSpPr>
            <a:spLocks noGrp="1"/>
          </p:cNvSpPr>
          <p:nvPr>
            <p:ph type="ftr" sz="quarter" idx="11"/>
          </p:nvPr>
        </p:nvSpPr>
        <p:spPr/>
        <p:txBody>
          <a:bodyPr/>
          <a:lstStyle/>
          <a:p>
            <a:r>
              <a:rPr lang="en-IN" dirty="0" err="1" smtClean="0">
                <a:solidFill>
                  <a:srgbClr val="D53DCA"/>
                </a:solidFill>
              </a:rPr>
              <a:t>Dr.D.SURYA</a:t>
            </a:r>
            <a:r>
              <a:rPr lang="en-IN" dirty="0" smtClean="0">
                <a:solidFill>
                  <a:srgbClr val="D53DCA"/>
                </a:solidFill>
              </a:rPr>
              <a:t> PRABHA</a:t>
            </a:r>
            <a:endParaRPr lang="en-IN" dirty="0">
              <a:solidFill>
                <a:srgbClr val="D53DCA"/>
              </a:solidFill>
            </a:endParaRPr>
          </a:p>
        </p:txBody>
      </p:sp>
      <p:sp>
        <p:nvSpPr>
          <p:cNvPr id="5" name="Slide Number Placeholder 4"/>
          <p:cNvSpPr>
            <a:spLocks noGrp="1"/>
          </p:cNvSpPr>
          <p:nvPr>
            <p:ph type="sldNum" sz="quarter" idx="12"/>
          </p:nvPr>
        </p:nvSpPr>
        <p:spPr/>
        <p:txBody>
          <a:bodyPr/>
          <a:lstStyle/>
          <a:p>
            <a:fld id="{F6C39938-BEBD-4B09-93D7-1431F973CE81}" type="slidenum">
              <a:rPr lang="en-IN" smtClean="0"/>
              <a:t>2</a:t>
            </a:fld>
            <a:endParaRPr lang="en-IN"/>
          </a:p>
        </p:txBody>
      </p:sp>
    </p:spTree>
    <p:extLst>
      <p:ext uri="{BB962C8B-B14F-4D97-AF65-F5344CB8AC3E}">
        <p14:creationId xmlns:p14="http://schemas.microsoft.com/office/powerpoint/2010/main" val="4286857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Objectives: </a:t>
            </a:r>
            <a:r>
              <a:rPr lang="en-IN" dirty="0"/>
              <a:t/>
            </a:r>
            <a:br>
              <a:rPr lang="en-IN" dirty="0"/>
            </a:br>
            <a:endParaRPr lang="en-IN" dirty="0"/>
          </a:p>
        </p:txBody>
      </p:sp>
      <p:sp>
        <p:nvSpPr>
          <p:cNvPr id="3" name="Content Placeholder 2"/>
          <p:cNvSpPr>
            <a:spLocks noGrp="1"/>
          </p:cNvSpPr>
          <p:nvPr>
            <p:ph idx="1"/>
          </p:nvPr>
        </p:nvSpPr>
        <p:spPr>
          <a:xfrm>
            <a:off x="1995055" y="2133600"/>
            <a:ext cx="9509557" cy="3777622"/>
          </a:xfrm>
        </p:spPr>
        <p:txBody>
          <a:bodyPr>
            <a:normAutofit fontScale="92500"/>
          </a:bodyPr>
          <a:lstStyle/>
          <a:p>
            <a:pPr lvl="0">
              <a:lnSpc>
                <a:spcPct val="150000"/>
              </a:lnSpc>
              <a:spcAft>
                <a:spcPts val="800"/>
              </a:spcAft>
              <a:buFont typeface="Wingdings" panose="05000000000000000000" pitchFamily="2" charset="2"/>
              <a:buChar char=""/>
            </a:pPr>
            <a:r>
              <a:rPr lang="en-IN" sz="3200" dirty="0">
                <a:latin typeface="Times New Roman" panose="02020603050405020304" pitchFamily="18" charset="0"/>
                <a:ea typeface="Calibri" panose="020F0502020204030204" pitchFamily="34" charset="0"/>
                <a:cs typeface="Times New Roman" panose="02020603050405020304" pitchFamily="18" charset="0"/>
              </a:rPr>
              <a:t>After going through this guideline, you should be able to</a:t>
            </a:r>
          </a:p>
          <a:p>
            <a:pPr lvl="0">
              <a:lnSpc>
                <a:spcPct val="150000"/>
              </a:lnSpc>
              <a:spcAft>
                <a:spcPts val="800"/>
              </a:spcAft>
              <a:buFont typeface="Wingdings" panose="05000000000000000000" pitchFamily="2" charset="2"/>
              <a:buChar char=""/>
            </a:pPr>
            <a:r>
              <a:rPr lang="en-IN" sz="3200" dirty="0">
                <a:latin typeface="Times New Roman" panose="02020603050405020304" pitchFamily="18" charset="0"/>
                <a:ea typeface="Calibri" panose="020F0502020204030204" pitchFamily="34" charset="0"/>
                <a:cs typeface="Times New Roman" panose="02020603050405020304" pitchFamily="18" charset="0"/>
              </a:rPr>
              <a:t>Appreciate the need and format for educational planning </a:t>
            </a:r>
          </a:p>
          <a:p>
            <a:pPr lvl="0">
              <a:lnSpc>
                <a:spcPct val="150000"/>
              </a:lnSpc>
              <a:spcAft>
                <a:spcPts val="800"/>
              </a:spcAft>
              <a:buFont typeface="Wingdings" panose="05000000000000000000" pitchFamily="2" charset="2"/>
              <a:buChar char=""/>
            </a:pPr>
            <a:r>
              <a:rPr lang="en-IN" sz="3200" dirty="0">
                <a:latin typeface="Times New Roman" panose="02020603050405020304" pitchFamily="18" charset="0"/>
                <a:ea typeface="Calibri" panose="020F0502020204030204" pitchFamily="34" charset="0"/>
                <a:cs typeface="Times New Roman" panose="02020603050405020304" pitchFamily="18" charset="0"/>
              </a:rPr>
              <a:t>Analyse educational strategies in India</a:t>
            </a:r>
          </a:p>
          <a:p>
            <a:pPr marL="0" indent="0">
              <a:buNone/>
            </a:pPr>
            <a:endParaRPr lang="en-IN"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b="1" dirty="0" err="1" smtClean="0">
                <a:solidFill>
                  <a:srgbClr val="D53DCA"/>
                </a:solidFill>
              </a:rPr>
              <a:t>Dr.D.SURYA</a:t>
            </a:r>
            <a:r>
              <a:rPr lang="en-IN" b="1" dirty="0" smtClean="0">
                <a:solidFill>
                  <a:srgbClr val="D53DCA"/>
                </a:solidFill>
              </a:rPr>
              <a:t> PRABHA</a:t>
            </a:r>
            <a:endParaRPr lang="en-IN" b="1" dirty="0">
              <a:solidFill>
                <a:srgbClr val="D53DCA"/>
              </a:solidFill>
            </a:endParaRPr>
          </a:p>
        </p:txBody>
      </p:sp>
      <p:sp>
        <p:nvSpPr>
          <p:cNvPr id="5" name="Slide Number Placeholder 4"/>
          <p:cNvSpPr>
            <a:spLocks noGrp="1"/>
          </p:cNvSpPr>
          <p:nvPr>
            <p:ph type="sldNum" sz="quarter" idx="12"/>
          </p:nvPr>
        </p:nvSpPr>
        <p:spPr/>
        <p:txBody>
          <a:bodyPr/>
          <a:lstStyle/>
          <a:p>
            <a:fld id="{F6C39938-BEBD-4B09-93D7-1431F973CE81}" type="slidenum">
              <a:rPr lang="en-IN" smtClean="0"/>
              <a:t>3</a:t>
            </a:fld>
            <a:endParaRPr lang="en-IN"/>
          </a:p>
        </p:txBody>
      </p:sp>
    </p:spTree>
    <p:extLst>
      <p:ext uri="{BB962C8B-B14F-4D97-AF65-F5344CB8AC3E}">
        <p14:creationId xmlns:p14="http://schemas.microsoft.com/office/powerpoint/2010/main" val="3047934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150000"/>
              </a:lnSpc>
              <a:spcAft>
                <a:spcPts val="800"/>
              </a:spcAft>
            </a:pPr>
            <a:r>
              <a:rPr lang="en-IN" b="1" dirty="0">
                <a:latin typeface="Times New Roman" panose="02020603050405020304" pitchFamily="18" charset="0"/>
                <a:ea typeface="Calibri" panose="020F0502020204030204" pitchFamily="34" charset="0"/>
                <a:cs typeface="Gautami" panose="020B0502040204020203" pitchFamily="34" charset="0"/>
              </a:rPr>
              <a:t>Introduction:</a:t>
            </a:r>
            <a:r>
              <a:rPr lang="en-IN" sz="2800" dirty="0">
                <a:latin typeface="Calibri" panose="020F0502020204030204" pitchFamily="34" charset="0"/>
                <a:ea typeface="Calibri" panose="020F0502020204030204" pitchFamily="34" charset="0"/>
                <a:cs typeface="Gautami" panose="020B0502040204020203" pitchFamily="34" charset="0"/>
              </a:rPr>
              <a:t/>
            </a:r>
            <a:br>
              <a:rPr lang="en-IN" sz="2800" dirty="0">
                <a:latin typeface="Calibri" panose="020F0502020204030204" pitchFamily="34" charset="0"/>
                <a:ea typeface="Calibri" panose="020F0502020204030204" pitchFamily="34" charset="0"/>
                <a:cs typeface="Gautami" panose="020B0502040204020203" pitchFamily="34" charset="0"/>
              </a:rPr>
            </a:br>
            <a:endParaRPr lang="en-IN" dirty="0"/>
          </a:p>
        </p:txBody>
      </p:sp>
      <p:sp>
        <p:nvSpPr>
          <p:cNvPr id="3" name="Content Placeholder 2"/>
          <p:cNvSpPr>
            <a:spLocks noGrp="1"/>
          </p:cNvSpPr>
          <p:nvPr>
            <p:ph idx="1"/>
          </p:nvPr>
        </p:nvSpPr>
        <p:spPr>
          <a:xfrm>
            <a:off x="2589212" y="1773382"/>
            <a:ext cx="8915400" cy="4137840"/>
          </a:xfrm>
        </p:spPr>
        <p:txBody>
          <a:bodyPr>
            <a:noAutofit/>
          </a:bodyPr>
          <a:lstStyle/>
          <a:p>
            <a:pPr algn="just"/>
            <a:r>
              <a:rPr lang="en-IN" sz="3200" dirty="0">
                <a:latin typeface="Times New Roman" panose="02020603050405020304" pitchFamily="18" charset="0"/>
                <a:ea typeface="Calibri" panose="020F0502020204030204" pitchFamily="34" charset="0"/>
              </a:rPr>
              <a:t>The history of planning is deeply rooted in human history.it is well remembered that nearly2500 years ago Plato mentioned about planning in his ‘Republic’. intellectuals and thinkers have always been arguing for the removal of inequalities in the society and the misery attached to it. Later this has resulted in a systematic socio-economic planning during the20</a:t>
            </a:r>
            <a:r>
              <a:rPr lang="en-IN" sz="3200" baseline="30000" dirty="0">
                <a:latin typeface="Times New Roman" panose="02020603050405020304" pitchFamily="18" charset="0"/>
                <a:ea typeface="Calibri" panose="020F0502020204030204" pitchFamily="34" charset="0"/>
              </a:rPr>
              <a:t>th </a:t>
            </a:r>
            <a:r>
              <a:rPr lang="en-IN" sz="3200" dirty="0">
                <a:latin typeface="Times New Roman" panose="02020603050405020304" pitchFamily="18" charset="0"/>
                <a:ea typeface="Calibri" panose="020F0502020204030204" pitchFamily="34" charset="0"/>
              </a:rPr>
              <a:t>century. </a:t>
            </a:r>
            <a:endParaRPr lang="en-IN" sz="3200" dirty="0"/>
          </a:p>
        </p:txBody>
      </p:sp>
      <p:sp>
        <p:nvSpPr>
          <p:cNvPr id="4" name="Footer Placeholder 3"/>
          <p:cNvSpPr>
            <a:spLocks noGrp="1"/>
          </p:cNvSpPr>
          <p:nvPr>
            <p:ph type="ftr" sz="quarter" idx="11"/>
          </p:nvPr>
        </p:nvSpPr>
        <p:spPr/>
        <p:txBody>
          <a:bodyPr/>
          <a:lstStyle/>
          <a:p>
            <a:r>
              <a:rPr lang="en-IN" b="1" dirty="0" err="1" smtClean="0">
                <a:solidFill>
                  <a:srgbClr val="D53DCA"/>
                </a:solidFill>
              </a:rPr>
              <a:t>Dr.D.SURYA</a:t>
            </a:r>
            <a:r>
              <a:rPr lang="en-IN" b="1" dirty="0" smtClean="0">
                <a:solidFill>
                  <a:srgbClr val="D53DCA"/>
                </a:solidFill>
              </a:rPr>
              <a:t> PRABHA</a:t>
            </a:r>
            <a:endParaRPr lang="en-IN" b="1" dirty="0">
              <a:solidFill>
                <a:srgbClr val="D53DCA"/>
              </a:solidFill>
            </a:endParaRPr>
          </a:p>
        </p:txBody>
      </p:sp>
      <p:sp>
        <p:nvSpPr>
          <p:cNvPr id="5" name="Slide Number Placeholder 4"/>
          <p:cNvSpPr>
            <a:spLocks noGrp="1"/>
          </p:cNvSpPr>
          <p:nvPr>
            <p:ph type="sldNum" sz="quarter" idx="12"/>
          </p:nvPr>
        </p:nvSpPr>
        <p:spPr/>
        <p:txBody>
          <a:bodyPr/>
          <a:lstStyle/>
          <a:p>
            <a:fld id="{F6C39938-BEBD-4B09-93D7-1431F973CE81}" type="slidenum">
              <a:rPr lang="en-IN" smtClean="0"/>
              <a:t>4</a:t>
            </a:fld>
            <a:endParaRPr lang="en-IN"/>
          </a:p>
        </p:txBody>
      </p:sp>
    </p:spTree>
    <p:extLst>
      <p:ext uri="{BB962C8B-B14F-4D97-AF65-F5344CB8AC3E}">
        <p14:creationId xmlns:p14="http://schemas.microsoft.com/office/powerpoint/2010/main" val="1129378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The need for educational planning:</a:t>
            </a:r>
            <a:r>
              <a:rPr lang="en-IN" dirty="0">
                <a:latin typeface="Times New Roman" panose="02020603050405020304" pitchFamily="18" charset="0"/>
                <a:cs typeface="Times New Roman" panose="02020603050405020304" pitchFamily="18" charset="0"/>
              </a:rPr>
              <a:t/>
            </a: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76400" y="2133600"/>
            <a:ext cx="9828212" cy="3777622"/>
          </a:xfrm>
        </p:spPr>
        <p:txBody>
          <a:bodyPr>
            <a:normAutofit lnSpcReduction="10000"/>
          </a:bodyPr>
          <a:lstStyle/>
          <a:p>
            <a:pPr algn="just">
              <a:lnSpc>
                <a:spcPct val="150000"/>
              </a:lnSpc>
              <a:spcAft>
                <a:spcPts val="800"/>
              </a:spcAft>
            </a:pPr>
            <a:r>
              <a:rPr lang="en-IN" sz="2800" dirty="0">
                <a:latin typeface="Times New Roman" panose="02020603050405020304" pitchFamily="18" charset="0"/>
                <a:ea typeface="Calibri" panose="020F0502020204030204" pitchFamily="34" charset="0"/>
                <a:cs typeface="Times New Roman" panose="02020603050405020304" pitchFamily="18" charset="0"/>
              </a:rPr>
              <a:t>The need for planning arose with the intensified complexities of modern technological society. Problems such as population manpower needs, ecology, decreasing natural resources and haphazard of scientific development- all place demands on education institutions for solutions to the ever increasing problems in a systematic manner, which needs planning.</a:t>
            </a:r>
          </a:p>
          <a:p>
            <a:endParaRPr lang="en-IN"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IN" b="1" dirty="0" err="1" smtClean="0">
                <a:solidFill>
                  <a:srgbClr val="D53DCA"/>
                </a:solidFill>
              </a:rPr>
              <a:t>Dr.D.SURYA</a:t>
            </a:r>
            <a:r>
              <a:rPr lang="en-IN" b="1" dirty="0" smtClean="0">
                <a:solidFill>
                  <a:srgbClr val="D53DCA"/>
                </a:solidFill>
              </a:rPr>
              <a:t> PRABHA</a:t>
            </a:r>
            <a:endParaRPr lang="en-IN" b="1" dirty="0">
              <a:solidFill>
                <a:srgbClr val="D53DCA"/>
              </a:solidFill>
            </a:endParaRPr>
          </a:p>
        </p:txBody>
      </p:sp>
      <p:sp>
        <p:nvSpPr>
          <p:cNvPr id="5" name="Slide Number Placeholder 4"/>
          <p:cNvSpPr>
            <a:spLocks noGrp="1"/>
          </p:cNvSpPr>
          <p:nvPr>
            <p:ph type="sldNum" sz="quarter" idx="12"/>
          </p:nvPr>
        </p:nvSpPr>
        <p:spPr/>
        <p:txBody>
          <a:bodyPr/>
          <a:lstStyle/>
          <a:p>
            <a:fld id="{F6C39938-BEBD-4B09-93D7-1431F973CE81}" type="slidenum">
              <a:rPr lang="en-IN" smtClean="0"/>
              <a:t>5</a:t>
            </a:fld>
            <a:endParaRPr lang="en-IN"/>
          </a:p>
        </p:txBody>
      </p:sp>
    </p:spTree>
    <p:extLst>
      <p:ext uri="{BB962C8B-B14F-4D97-AF65-F5344CB8AC3E}">
        <p14:creationId xmlns:p14="http://schemas.microsoft.com/office/powerpoint/2010/main" val="17611941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lnSpc>
                <a:spcPct val="150000"/>
              </a:lnSpc>
              <a:spcAft>
                <a:spcPts val="800"/>
              </a:spcAft>
            </a:pPr>
            <a:r>
              <a:rPr lang="en-IN" sz="3200" b="1" dirty="0">
                <a:latin typeface="Times New Roman" panose="02020603050405020304" pitchFamily="18" charset="0"/>
                <a:ea typeface="Calibri" panose="020F0502020204030204" pitchFamily="34" charset="0"/>
                <a:cs typeface="Gautami" panose="020B0502040204020203" pitchFamily="34" charset="0"/>
              </a:rPr>
              <a:t>Format of planning: </a:t>
            </a:r>
            <a:r>
              <a:rPr lang="en-IN" sz="3200" dirty="0">
                <a:latin typeface="Calibri" panose="020F0502020204030204" pitchFamily="34" charset="0"/>
                <a:ea typeface="Calibri" panose="020F0502020204030204" pitchFamily="34" charset="0"/>
                <a:cs typeface="Gautami" panose="020B0502040204020203" pitchFamily="34" charset="0"/>
              </a:rPr>
              <a:t/>
            </a:r>
            <a:br>
              <a:rPr lang="en-IN" sz="3200" dirty="0">
                <a:latin typeface="Calibri" panose="020F0502020204030204" pitchFamily="34" charset="0"/>
                <a:ea typeface="Calibri" panose="020F0502020204030204" pitchFamily="34" charset="0"/>
                <a:cs typeface="Gautami" panose="020B0502040204020203" pitchFamily="34" charset="0"/>
              </a:rPr>
            </a:br>
            <a:endParaRPr lang="en-IN" sz="3200" dirty="0"/>
          </a:p>
        </p:txBody>
      </p:sp>
      <p:sp>
        <p:nvSpPr>
          <p:cNvPr id="3" name="Content Placeholder 2"/>
          <p:cNvSpPr>
            <a:spLocks noGrp="1"/>
          </p:cNvSpPr>
          <p:nvPr>
            <p:ph idx="1"/>
          </p:nvPr>
        </p:nvSpPr>
        <p:spPr/>
        <p:txBody>
          <a:bodyPr>
            <a:normAutofit fontScale="85000" lnSpcReduction="20000"/>
          </a:bodyPr>
          <a:lstStyle/>
          <a:p>
            <a:pPr>
              <a:lnSpc>
                <a:spcPct val="150000"/>
              </a:lnSpc>
              <a:spcAft>
                <a:spcPts val="800"/>
              </a:spcAft>
            </a:pPr>
            <a:r>
              <a:rPr lang="en-IN" sz="2400" dirty="0">
                <a:latin typeface="Times New Roman" panose="02020603050405020304" pitchFamily="18" charset="0"/>
                <a:ea typeface="Calibri" panose="020F0502020204030204" pitchFamily="34" charset="0"/>
                <a:cs typeface="Gautami" panose="020B0502040204020203" pitchFamily="34" charset="0"/>
              </a:rPr>
              <a:t>A format of planning activities is essential to overcome the inadequacies of planning. The optimum returns from planning depends upon the integration of the following process.</a:t>
            </a:r>
            <a:endParaRPr lang="en-IN" sz="2400" dirty="0">
              <a:latin typeface="Calibri" panose="020F0502020204030204" pitchFamily="34" charset="0"/>
              <a:ea typeface="Calibri" panose="020F0502020204030204" pitchFamily="34" charset="0"/>
              <a:cs typeface="Gautami" panose="020B0502040204020203" pitchFamily="34" charset="0"/>
            </a:endParaRPr>
          </a:p>
          <a:p>
            <a:pPr>
              <a:lnSpc>
                <a:spcPct val="150000"/>
              </a:lnSpc>
              <a:spcAft>
                <a:spcPts val="800"/>
              </a:spcAft>
            </a:pPr>
            <a:r>
              <a:rPr lang="en-IN" sz="2000" b="1" dirty="0">
                <a:latin typeface="Times New Roman" panose="02020603050405020304" pitchFamily="18" charset="0"/>
                <a:ea typeface="Calibri" panose="020F0502020204030204" pitchFamily="34" charset="0"/>
                <a:cs typeface="Gautami" panose="020B0502040204020203" pitchFamily="34" charset="0"/>
              </a:rPr>
              <a:t>Education planning in general terms: </a:t>
            </a:r>
            <a:r>
              <a:rPr lang="en-IN" dirty="0">
                <a:latin typeface="Times New Roman" panose="02020603050405020304" pitchFamily="18" charset="0"/>
                <a:ea typeface="Calibri" panose="020F0502020204030204" pitchFamily="34" charset="0"/>
                <a:cs typeface="Gautami" panose="020B0502040204020203" pitchFamily="34" charset="0"/>
              </a:rPr>
              <a:t>development of sound theoretical background to draw up regional and school and school district plans in broad </a:t>
            </a:r>
            <a:r>
              <a:rPr lang="en-IN" dirty="0" err="1">
                <a:latin typeface="Times New Roman" panose="02020603050405020304" pitchFamily="18" charset="0"/>
                <a:ea typeface="Calibri" panose="020F0502020204030204" pitchFamily="34" charset="0"/>
                <a:cs typeface="Gautami" panose="020B0502040204020203" pitchFamily="34" charset="0"/>
              </a:rPr>
              <a:t>quantative</a:t>
            </a:r>
            <a:r>
              <a:rPr lang="en-IN" dirty="0">
                <a:latin typeface="Times New Roman" panose="02020603050405020304" pitchFamily="18" charset="0"/>
                <a:ea typeface="Calibri" panose="020F0502020204030204" pitchFamily="34" charset="0"/>
                <a:cs typeface="Gautami" panose="020B0502040204020203" pitchFamily="34" charset="0"/>
              </a:rPr>
              <a:t> terms Required to develop the necessary techniques and methods for the elaboration of the plans.</a:t>
            </a:r>
            <a:endParaRPr lang="en-IN" sz="1600" dirty="0">
              <a:latin typeface="Calibri" panose="020F0502020204030204" pitchFamily="34" charset="0"/>
              <a:ea typeface="Calibri" panose="020F0502020204030204" pitchFamily="34" charset="0"/>
              <a:cs typeface="Gautami" panose="020B0502040204020203" pitchFamily="34" charset="0"/>
            </a:endParaRPr>
          </a:p>
          <a:p>
            <a:pPr>
              <a:lnSpc>
                <a:spcPct val="150000"/>
              </a:lnSpc>
              <a:spcAft>
                <a:spcPts val="800"/>
              </a:spcAft>
            </a:pPr>
            <a:r>
              <a:rPr lang="en-IN" sz="2000" b="1" dirty="0">
                <a:latin typeface="Times New Roman" panose="02020603050405020304" pitchFamily="18" charset="0"/>
                <a:ea typeface="Calibri" panose="020F0502020204030204" pitchFamily="34" charset="0"/>
                <a:cs typeface="Gautami" panose="020B0502040204020203" pitchFamily="34" charset="0"/>
              </a:rPr>
              <a:t>Education planning in physical terms:</a:t>
            </a:r>
            <a:r>
              <a:rPr lang="en-IN" b="1" dirty="0">
                <a:latin typeface="Times New Roman" panose="02020603050405020304" pitchFamily="18" charset="0"/>
                <a:ea typeface="Calibri" panose="020F0502020204030204" pitchFamily="34" charset="0"/>
                <a:cs typeface="Gautami" panose="020B0502040204020203" pitchFamily="34" charset="0"/>
              </a:rPr>
              <a:t> </a:t>
            </a:r>
            <a:r>
              <a:rPr lang="en-IN" dirty="0">
                <a:latin typeface="Times New Roman" panose="02020603050405020304" pitchFamily="18" charset="0"/>
                <a:ea typeface="Calibri" panose="020F0502020204030204" pitchFamily="34" charset="0"/>
                <a:cs typeface="Gautami" panose="020B0502040204020203" pitchFamily="34" charset="0"/>
              </a:rPr>
              <a:t>planning of all physical dimensions such as school buildings and their proper settings, establishing environmental criteria for learning activities sponsoring research in the area of technology of teaching</a:t>
            </a:r>
            <a:endParaRPr lang="en-IN" sz="1600" dirty="0">
              <a:latin typeface="Calibri" panose="020F0502020204030204" pitchFamily="34" charset="0"/>
              <a:ea typeface="Calibri" panose="020F0502020204030204" pitchFamily="34" charset="0"/>
              <a:cs typeface="Gautami" panose="020B0502040204020203" pitchFamily="34" charset="0"/>
            </a:endParaRPr>
          </a:p>
          <a:p>
            <a:endParaRPr lang="en-IN" dirty="0"/>
          </a:p>
        </p:txBody>
      </p:sp>
      <p:sp>
        <p:nvSpPr>
          <p:cNvPr id="4" name="Footer Placeholder 3"/>
          <p:cNvSpPr>
            <a:spLocks noGrp="1"/>
          </p:cNvSpPr>
          <p:nvPr>
            <p:ph type="ftr" sz="quarter" idx="11"/>
          </p:nvPr>
        </p:nvSpPr>
        <p:spPr/>
        <p:txBody>
          <a:bodyPr/>
          <a:lstStyle/>
          <a:p>
            <a:r>
              <a:rPr lang="en-IN" b="1" dirty="0" err="1" smtClean="0">
                <a:solidFill>
                  <a:srgbClr val="D53DCA"/>
                </a:solidFill>
              </a:rPr>
              <a:t>Dr.D.SURYA</a:t>
            </a:r>
            <a:r>
              <a:rPr lang="en-IN" b="1" dirty="0" smtClean="0">
                <a:solidFill>
                  <a:srgbClr val="D53DCA"/>
                </a:solidFill>
              </a:rPr>
              <a:t> PRABHA</a:t>
            </a:r>
            <a:endParaRPr lang="en-IN" b="1" dirty="0">
              <a:solidFill>
                <a:srgbClr val="D53DCA"/>
              </a:solidFill>
            </a:endParaRPr>
          </a:p>
        </p:txBody>
      </p:sp>
      <p:sp>
        <p:nvSpPr>
          <p:cNvPr id="5" name="Slide Number Placeholder 4"/>
          <p:cNvSpPr>
            <a:spLocks noGrp="1"/>
          </p:cNvSpPr>
          <p:nvPr>
            <p:ph type="sldNum" sz="quarter" idx="12"/>
          </p:nvPr>
        </p:nvSpPr>
        <p:spPr/>
        <p:txBody>
          <a:bodyPr/>
          <a:lstStyle/>
          <a:p>
            <a:fld id="{F6C39938-BEBD-4B09-93D7-1431F973CE81}" type="slidenum">
              <a:rPr lang="en-IN" smtClean="0"/>
              <a:t>6</a:t>
            </a:fld>
            <a:endParaRPr lang="en-IN"/>
          </a:p>
        </p:txBody>
      </p:sp>
    </p:spTree>
    <p:extLst>
      <p:ext uri="{BB962C8B-B14F-4D97-AF65-F5344CB8AC3E}">
        <p14:creationId xmlns:p14="http://schemas.microsoft.com/office/powerpoint/2010/main" val="522493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343891"/>
            <a:ext cx="8915400" cy="4567331"/>
          </a:xfrm>
        </p:spPr>
        <p:txBody>
          <a:bodyPr/>
          <a:lstStyle/>
          <a:p>
            <a:pPr>
              <a:lnSpc>
                <a:spcPct val="150000"/>
              </a:lnSpc>
              <a:spcAft>
                <a:spcPts val="800"/>
              </a:spcAft>
            </a:pPr>
            <a:r>
              <a:rPr lang="en-IN" sz="2000" b="1" dirty="0">
                <a:latin typeface="Times New Roman" panose="02020603050405020304" pitchFamily="18" charset="0"/>
                <a:ea typeface="Calibri" panose="020F0502020204030204" pitchFamily="34" charset="0"/>
                <a:cs typeface="Gautami" panose="020B0502040204020203" pitchFamily="34" charset="0"/>
              </a:rPr>
              <a:t>Educational planning in social terms:</a:t>
            </a:r>
            <a:r>
              <a:rPr lang="en-IN" b="1" dirty="0">
                <a:latin typeface="Times New Roman" panose="02020603050405020304" pitchFamily="18" charset="0"/>
                <a:ea typeface="Calibri" panose="020F0502020204030204" pitchFamily="34" charset="0"/>
                <a:cs typeface="Gautami" panose="020B0502040204020203" pitchFamily="34" charset="0"/>
              </a:rPr>
              <a:t> </a:t>
            </a:r>
            <a:r>
              <a:rPr lang="en-IN" dirty="0">
                <a:latin typeface="Times New Roman" panose="02020603050405020304" pitchFamily="18" charset="0"/>
                <a:ea typeface="Calibri" panose="020F0502020204030204" pitchFamily="34" charset="0"/>
                <a:cs typeface="Gautami" panose="020B0502040204020203" pitchFamily="34" charset="0"/>
              </a:rPr>
              <a:t>Statement of people wants, needs and aspirations and linking them with curriculum and instructional strategies. </a:t>
            </a:r>
            <a:endParaRPr lang="en-IN" sz="1600" dirty="0">
              <a:latin typeface="Calibri" panose="020F0502020204030204" pitchFamily="34" charset="0"/>
              <a:ea typeface="Calibri" panose="020F0502020204030204" pitchFamily="34" charset="0"/>
              <a:cs typeface="Gautami" panose="020B0502040204020203" pitchFamily="34" charset="0"/>
            </a:endParaRPr>
          </a:p>
          <a:p>
            <a:pPr>
              <a:lnSpc>
                <a:spcPct val="150000"/>
              </a:lnSpc>
              <a:spcAft>
                <a:spcPts val="800"/>
              </a:spcAft>
            </a:pPr>
            <a:r>
              <a:rPr lang="en-IN" sz="2000" b="1" dirty="0">
                <a:latin typeface="Times New Roman" panose="02020603050405020304" pitchFamily="18" charset="0"/>
                <a:ea typeface="Calibri" panose="020F0502020204030204" pitchFamily="34" charset="0"/>
                <a:cs typeface="Gautami" panose="020B0502040204020203" pitchFamily="34" charset="0"/>
              </a:rPr>
              <a:t>Educational planning in administrative terms:</a:t>
            </a:r>
            <a:r>
              <a:rPr lang="en-IN" b="1" dirty="0">
                <a:latin typeface="Times New Roman" panose="02020603050405020304" pitchFamily="18" charset="0"/>
                <a:ea typeface="Calibri" panose="020F0502020204030204" pitchFamily="34" charset="0"/>
                <a:cs typeface="Gautami" panose="020B0502040204020203" pitchFamily="34" charset="0"/>
              </a:rPr>
              <a:t> </a:t>
            </a:r>
            <a:r>
              <a:rPr lang="en-IN" dirty="0">
                <a:latin typeface="Times New Roman" panose="02020603050405020304" pitchFamily="18" charset="0"/>
                <a:ea typeface="Calibri" panose="020F0502020204030204" pitchFamily="34" charset="0"/>
                <a:cs typeface="Gautami" panose="020B0502040204020203" pitchFamily="34" charset="0"/>
              </a:rPr>
              <a:t>Development of control and decision making rules and procedures, inventory, control, decentralization and delegation of powers.</a:t>
            </a:r>
            <a:endParaRPr lang="en-IN" sz="1600" dirty="0">
              <a:latin typeface="Calibri" panose="020F0502020204030204" pitchFamily="34" charset="0"/>
              <a:ea typeface="Calibri" panose="020F0502020204030204" pitchFamily="34" charset="0"/>
              <a:cs typeface="Gautami" panose="020B0502040204020203" pitchFamily="34" charset="0"/>
            </a:endParaRPr>
          </a:p>
          <a:p>
            <a:pPr>
              <a:lnSpc>
                <a:spcPct val="150000"/>
              </a:lnSpc>
              <a:spcAft>
                <a:spcPts val="800"/>
              </a:spcAft>
            </a:pPr>
            <a:r>
              <a:rPr lang="en-IN" sz="2000" b="1" dirty="0">
                <a:latin typeface="Times New Roman" panose="02020603050405020304" pitchFamily="18" charset="0"/>
                <a:ea typeface="Calibri" panose="020F0502020204030204" pitchFamily="34" charset="0"/>
                <a:cs typeface="Gautami" panose="020B0502040204020203" pitchFamily="34" charset="0"/>
              </a:rPr>
              <a:t>Educational planning in economic terms:</a:t>
            </a:r>
            <a:r>
              <a:rPr lang="en-IN" b="1" dirty="0">
                <a:latin typeface="Times New Roman" panose="02020603050405020304" pitchFamily="18" charset="0"/>
                <a:ea typeface="Calibri" panose="020F0502020204030204" pitchFamily="34" charset="0"/>
                <a:cs typeface="Gautami" panose="020B0502040204020203" pitchFamily="34" charset="0"/>
              </a:rPr>
              <a:t> </a:t>
            </a:r>
            <a:r>
              <a:rPr lang="en-IN" dirty="0">
                <a:latin typeface="Times New Roman" panose="02020603050405020304" pitchFamily="18" charset="0"/>
                <a:ea typeface="Calibri" panose="020F0502020204030204" pitchFamily="34" charset="0"/>
                <a:cs typeface="Gautami" panose="020B0502040204020203" pitchFamily="34" charset="0"/>
              </a:rPr>
              <a:t>Laying out the financial requirements and relating the economic process with manpower needs and skills.</a:t>
            </a:r>
            <a:endParaRPr lang="en-IN" sz="1600" dirty="0">
              <a:latin typeface="Calibri" panose="020F0502020204030204" pitchFamily="34" charset="0"/>
              <a:ea typeface="Calibri" panose="020F0502020204030204" pitchFamily="34" charset="0"/>
              <a:cs typeface="Gautami" panose="020B0502040204020203" pitchFamily="34" charset="0"/>
            </a:endParaRPr>
          </a:p>
          <a:p>
            <a:endParaRPr lang="en-IN" dirty="0"/>
          </a:p>
        </p:txBody>
      </p:sp>
      <p:sp>
        <p:nvSpPr>
          <p:cNvPr id="2" name="Footer Placeholder 1"/>
          <p:cNvSpPr>
            <a:spLocks noGrp="1"/>
          </p:cNvSpPr>
          <p:nvPr>
            <p:ph type="ftr" sz="quarter" idx="11"/>
          </p:nvPr>
        </p:nvSpPr>
        <p:spPr/>
        <p:txBody>
          <a:bodyPr/>
          <a:lstStyle/>
          <a:p>
            <a:r>
              <a:rPr lang="en-IN" b="1" dirty="0" err="1" smtClean="0">
                <a:solidFill>
                  <a:srgbClr val="D53DCA"/>
                </a:solidFill>
              </a:rPr>
              <a:t>Dr.D.SURYA</a:t>
            </a:r>
            <a:r>
              <a:rPr lang="en-IN" b="1" dirty="0" smtClean="0">
                <a:solidFill>
                  <a:srgbClr val="D53DCA"/>
                </a:solidFill>
              </a:rPr>
              <a:t> PRABHA</a:t>
            </a:r>
            <a:endParaRPr lang="en-IN" b="1" dirty="0">
              <a:solidFill>
                <a:srgbClr val="D53DCA"/>
              </a:solidFill>
            </a:endParaRPr>
          </a:p>
        </p:txBody>
      </p:sp>
      <p:sp>
        <p:nvSpPr>
          <p:cNvPr id="4" name="Slide Number Placeholder 3"/>
          <p:cNvSpPr>
            <a:spLocks noGrp="1"/>
          </p:cNvSpPr>
          <p:nvPr>
            <p:ph type="sldNum" sz="quarter" idx="12"/>
          </p:nvPr>
        </p:nvSpPr>
        <p:spPr/>
        <p:txBody>
          <a:bodyPr/>
          <a:lstStyle/>
          <a:p>
            <a:fld id="{F6C39938-BEBD-4B09-93D7-1431F973CE81}" type="slidenum">
              <a:rPr lang="en-IN" smtClean="0"/>
              <a:t>7</a:t>
            </a:fld>
            <a:endParaRPr lang="en-IN"/>
          </a:p>
        </p:txBody>
      </p:sp>
    </p:spTree>
    <p:extLst>
      <p:ext uri="{BB962C8B-B14F-4D97-AF65-F5344CB8AC3E}">
        <p14:creationId xmlns:p14="http://schemas.microsoft.com/office/powerpoint/2010/main" val="2161562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4780" y="333165"/>
            <a:ext cx="8911687" cy="1052290"/>
          </a:xfrm>
        </p:spPr>
        <p:txBody>
          <a:bodyPr>
            <a:normAutofit fontScale="90000"/>
          </a:bodyPr>
          <a:lstStyle/>
          <a:p>
            <a:pPr algn="ctr">
              <a:lnSpc>
                <a:spcPct val="150000"/>
              </a:lnSpc>
              <a:spcAft>
                <a:spcPts val="800"/>
              </a:spcAft>
            </a:pPr>
            <a:r>
              <a:rPr lang="en-IN" sz="2800" b="1" dirty="0">
                <a:latin typeface="Times New Roman" panose="02020603050405020304" pitchFamily="18" charset="0"/>
                <a:ea typeface="Calibri" panose="020F0502020204030204" pitchFamily="34" charset="0"/>
                <a:cs typeface="Times New Roman" panose="02020603050405020304" pitchFamily="18" charset="0"/>
              </a:rPr>
              <a:t>Educational planning as a part of economic planning:</a:t>
            </a:r>
            <a:r>
              <a:rPr lang="en-IN" sz="2800" dirty="0">
                <a:latin typeface="Times New Roman" panose="02020603050405020304" pitchFamily="18" charset="0"/>
                <a:ea typeface="Calibri" panose="020F0502020204030204" pitchFamily="34" charset="0"/>
                <a:cs typeface="Times New Roman" panose="02020603050405020304" pitchFamily="18" charset="0"/>
              </a:rPr>
              <a:t/>
            </a:r>
            <a:br>
              <a:rPr lang="en-IN" sz="2800" dirty="0">
                <a:latin typeface="Times New Roman" panose="02020603050405020304" pitchFamily="18" charset="0"/>
                <a:ea typeface="Calibri" panose="020F0502020204030204" pitchFamily="34" charset="0"/>
                <a:cs typeface="Times New Roman" panose="02020603050405020304" pitchFamily="18" charset="0"/>
              </a:rPr>
            </a:br>
            <a:endParaRPr lang="en-IN"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65564" y="1385455"/>
            <a:ext cx="9939048" cy="5029200"/>
          </a:xfrm>
        </p:spPr>
        <p:txBody>
          <a:bodyPr>
            <a:noAutofit/>
          </a:bodyPr>
          <a:lstStyle/>
          <a:p>
            <a:pPr algn="just">
              <a:lnSpc>
                <a:spcPct val="150000"/>
              </a:lnSpc>
              <a:spcAft>
                <a:spcPts val="800"/>
              </a:spcAft>
            </a:pPr>
            <a:r>
              <a:rPr lang="en-IN" sz="2400" dirty="0">
                <a:latin typeface="Times New Roman" panose="02020603050405020304" pitchFamily="18" charset="0"/>
                <a:ea typeface="Calibri" panose="020F0502020204030204" pitchFamily="34" charset="0"/>
                <a:cs typeface="Gautami" panose="020B0502040204020203" pitchFamily="34" charset="0"/>
              </a:rPr>
              <a:t> Educational planning is not an independent activity. It is a part of an overall planning of a century that signals for manpower requirements of the country. It is to be ultimately translated can be considered here. they are the,</a:t>
            </a:r>
            <a:endParaRPr lang="en-IN" sz="2400" dirty="0">
              <a:latin typeface="Calibri" panose="020F0502020204030204" pitchFamily="34" charset="0"/>
              <a:ea typeface="Calibri" panose="020F0502020204030204" pitchFamily="34" charset="0"/>
              <a:cs typeface="Gautami" panose="020B0502040204020203" pitchFamily="34" charset="0"/>
            </a:endParaRPr>
          </a:p>
          <a:p>
            <a:pPr lvl="0">
              <a:lnSpc>
                <a:spcPct val="150000"/>
              </a:lnSpc>
              <a:spcAft>
                <a:spcPts val="800"/>
              </a:spcAft>
              <a:buFont typeface="+mj-lt"/>
              <a:buAutoNum type="arabicParenR"/>
            </a:pPr>
            <a:r>
              <a:rPr lang="en-IN" sz="2400" dirty="0">
                <a:latin typeface="Times New Roman" panose="02020603050405020304" pitchFamily="18" charset="0"/>
                <a:ea typeface="Calibri" panose="020F0502020204030204" pitchFamily="34" charset="0"/>
                <a:cs typeface="Gautami" panose="020B0502040204020203" pitchFamily="34" charset="0"/>
              </a:rPr>
              <a:t>Reconstruction phase</a:t>
            </a:r>
            <a:endParaRPr lang="en-IN" sz="2400" dirty="0">
              <a:latin typeface="Calibri" panose="020F0502020204030204" pitchFamily="34" charset="0"/>
              <a:ea typeface="Calibri" panose="020F0502020204030204" pitchFamily="34" charset="0"/>
              <a:cs typeface="Gautami" panose="020B0502040204020203" pitchFamily="34" charset="0"/>
            </a:endParaRPr>
          </a:p>
          <a:p>
            <a:pPr lvl="0">
              <a:lnSpc>
                <a:spcPct val="150000"/>
              </a:lnSpc>
              <a:spcAft>
                <a:spcPts val="800"/>
              </a:spcAft>
              <a:buFont typeface="+mj-lt"/>
              <a:buAutoNum type="arabicParenR"/>
            </a:pPr>
            <a:r>
              <a:rPr lang="en-IN" sz="2400" dirty="0">
                <a:latin typeface="Times New Roman" panose="02020603050405020304" pitchFamily="18" charset="0"/>
                <a:ea typeface="Calibri" panose="020F0502020204030204" pitchFamily="34" charset="0"/>
                <a:cs typeface="Gautami" panose="020B0502040204020203" pitchFamily="34" charset="0"/>
              </a:rPr>
              <a:t>The manpower shortage phase</a:t>
            </a:r>
            <a:endParaRPr lang="en-IN" sz="2400" dirty="0">
              <a:latin typeface="Calibri" panose="020F0502020204030204" pitchFamily="34" charset="0"/>
              <a:ea typeface="Calibri" panose="020F0502020204030204" pitchFamily="34" charset="0"/>
              <a:cs typeface="Gautami" panose="020B0502040204020203" pitchFamily="34" charset="0"/>
            </a:endParaRPr>
          </a:p>
          <a:p>
            <a:pPr lvl="0">
              <a:lnSpc>
                <a:spcPct val="150000"/>
              </a:lnSpc>
              <a:spcAft>
                <a:spcPts val="800"/>
              </a:spcAft>
              <a:buFont typeface="+mj-lt"/>
              <a:buAutoNum type="arabicParenR"/>
            </a:pPr>
            <a:r>
              <a:rPr lang="en-IN" sz="2400" dirty="0">
                <a:latin typeface="Times New Roman" panose="02020603050405020304" pitchFamily="18" charset="0"/>
                <a:ea typeface="Calibri" panose="020F0502020204030204" pitchFamily="34" charset="0"/>
                <a:cs typeface="Gautami" panose="020B0502040204020203" pitchFamily="34" charset="0"/>
              </a:rPr>
              <a:t>The rampant expansion phase </a:t>
            </a:r>
            <a:endParaRPr lang="en-IN" sz="2400" dirty="0">
              <a:latin typeface="Calibri" panose="020F0502020204030204" pitchFamily="34" charset="0"/>
              <a:ea typeface="Calibri" panose="020F0502020204030204" pitchFamily="34" charset="0"/>
              <a:cs typeface="Gautami" panose="020B0502040204020203" pitchFamily="34" charset="0"/>
            </a:endParaRPr>
          </a:p>
          <a:p>
            <a:pPr lvl="0">
              <a:lnSpc>
                <a:spcPct val="150000"/>
              </a:lnSpc>
              <a:spcAft>
                <a:spcPts val="800"/>
              </a:spcAft>
              <a:buFont typeface="+mj-lt"/>
              <a:buAutoNum type="arabicParenR"/>
            </a:pPr>
            <a:r>
              <a:rPr lang="en-IN" sz="2400" dirty="0">
                <a:latin typeface="Times New Roman" panose="02020603050405020304" pitchFamily="18" charset="0"/>
                <a:ea typeface="Calibri" panose="020F0502020204030204" pitchFamily="34" charset="0"/>
                <a:cs typeface="Gautami" panose="020B0502040204020203" pitchFamily="34" charset="0"/>
              </a:rPr>
              <a:t>The innovation phase</a:t>
            </a:r>
            <a:endParaRPr lang="en-IN" sz="2400" dirty="0"/>
          </a:p>
        </p:txBody>
      </p:sp>
      <p:sp>
        <p:nvSpPr>
          <p:cNvPr id="4" name="Footer Placeholder 3"/>
          <p:cNvSpPr>
            <a:spLocks noGrp="1"/>
          </p:cNvSpPr>
          <p:nvPr>
            <p:ph type="ftr" sz="quarter" idx="11"/>
          </p:nvPr>
        </p:nvSpPr>
        <p:spPr/>
        <p:txBody>
          <a:bodyPr/>
          <a:lstStyle/>
          <a:p>
            <a:r>
              <a:rPr lang="en-IN" b="1" dirty="0" err="1" smtClean="0">
                <a:solidFill>
                  <a:srgbClr val="D53DCA"/>
                </a:solidFill>
              </a:rPr>
              <a:t>Dr.D.SURYA</a:t>
            </a:r>
            <a:r>
              <a:rPr lang="en-IN" b="1" dirty="0" smtClean="0">
                <a:solidFill>
                  <a:srgbClr val="D53DCA"/>
                </a:solidFill>
              </a:rPr>
              <a:t> PRABHA</a:t>
            </a:r>
            <a:endParaRPr lang="en-IN" b="1" dirty="0">
              <a:solidFill>
                <a:srgbClr val="D53DCA"/>
              </a:solidFill>
            </a:endParaRPr>
          </a:p>
        </p:txBody>
      </p:sp>
      <p:sp>
        <p:nvSpPr>
          <p:cNvPr id="5" name="Slide Number Placeholder 4"/>
          <p:cNvSpPr>
            <a:spLocks noGrp="1"/>
          </p:cNvSpPr>
          <p:nvPr>
            <p:ph type="sldNum" sz="quarter" idx="12"/>
          </p:nvPr>
        </p:nvSpPr>
        <p:spPr/>
        <p:txBody>
          <a:bodyPr/>
          <a:lstStyle/>
          <a:p>
            <a:fld id="{F6C39938-BEBD-4B09-93D7-1431F973CE81}" type="slidenum">
              <a:rPr lang="en-IN" smtClean="0"/>
              <a:t>8</a:t>
            </a:fld>
            <a:endParaRPr lang="en-IN"/>
          </a:p>
        </p:txBody>
      </p:sp>
    </p:spTree>
    <p:extLst>
      <p:ext uri="{BB962C8B-B14F-4D97-AF65-F5344CB8AC3E}">
        <p14:creationId xmlns:p14="http://schemas.microsoft.com/office/powerpoint/2010/main" val="660183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39091"/>
            <a:ext cx="8915400" cy="4872131"/>
          </a:xfrm>
        </p:spPr>
        <p:txBody>
          <a:bodyPr/>
          <a:lstStyle/>
          <a:p>
            <a:pPr>
              <a:lnSpc>
                <a:spcPct val="150000"/>
              </a:lnSpc>
              <a:spcAft>
                <a:spcPts val="800"/>
              </a:spcAft>
            </a:pPr>
            <a:r>
              <a:rPr lang="en-IN" sz="2400" dirty="0">
                <a:latin typeface="Times New Roman" panose="02020603050405020304" pitchFamily="18" charset="0"/>
                <a:ea typeface="Calibri" panose="020F0502020204030204" pitchFamily="34" charset="0"/>
                <a:cs typeface="Gautami" panose="020B0502040204020203" pitchFamily="34" charset="0"/>
              </a:rPr>
              <a:t>Educational planning has become policy. Economists and educational lists have followed their different approaches in explaining the educational planning both in the advanced as well as in the underdeveloped countries. They are 1) the demand for education approach 2) the rate-of- return approach and 3) the manpower requirements approach.</a:t>
            </a:r>
            <a:endParaRPr lang="en-IN" sz="2400" dirty="0">
              <a:latin typeface="Calibri" panose="020F0502020204030204" pitchFamily="34" charset="0"/>
              <a:ea typeface="Calibri" panose="020F0502020204030204" pitchFamily="34" charset="0"/>
              <a:cs typeface="Gautami" panose="020B0502040204020203" pitchFamily="34" charset="0"/>
            </a:endParaRPr>
          </a:p>
          <a:p>
            <a:endParaRPr lang="en-IN" dirty="0"/>
          </a:p>
        </p:txBody>
      </p:sp>
      <p:sp>
        <p:nvSpPr>
          <p:cNvPr id="2" name="Footer Placeholder 1"/>
          <p:cNvSpPr>
            <a:spLocks noGrp="1"/>
          </p:cNvSpPr>
          <p:nvPr>
            <p:ph type="ftr" sz="quarter" idx="11"/>
          </p:nvPr>
        </p:nvSpPr>
        <p:spPr/>
        <p:txBody>
          <a:bodyPr/>
          <a:lstStyle/>
          <a:p>
            <a:r>
              <a:rPr lang="en-IN" b="1" dirty="0" err="1" smtClean="0">
                <a:solidFill>
                  <a:srgbClr val="D53DCA"/>
                </a:solidFill>
              </a:rPr>
              <a:t>Dr.D.SURYA</a:t>
            </a:r>
            <a:r>
              <a:rPr lang="en-IN" b="1" dirty="0" smtClean="0">
                <a:solidFill>
                  <a:srgbClr val="D53DCA"/>
                </a:solidFill>
              </a:rPr>
              <a:t> PRABHA</a:t>
            </a:r>
            <a:endParaRPr lang="en-IN" b="1" dirty="0">
              <a:solidFill>
                <a:srgbClr val="D53DCA"/>
              </a:solidFill>
            </a:endParaRPr>
          </a:p>
        </p:txBody>
      </p:sp>
      <p:sp>
        <p:nvSpPr>
          <p:cNvPr id="4" name="Slide Number Placeholder 3"/>
          <p:cNvSpPr>
            <a:spLocks noGrp="1"/>
          </p:cNvSpPr>
          <p:nvPr>
            <p:ph type="sldNum" sz="quarter" idx="12"/>
          </p:nvPr>
        </p:nvSpPr>
        <p:spPr/>
        <p:txBody>
          <a:bodyPr/>
          <a:lstStyle/>
          <a:p>
            <a:fld id="{F6C39938-BEBD-4B09-93D7-1431F973CE81}" type="slidenum">
              <a:rPr lang="en-IN" smtClean="0"/>
              <a:t>9</a:t>
            </a:fld>
            <a:endParaRPr lang="en-IN"/>
          </a:p>
        </p:txBody>
      </p:sp>
    </p:spTree>
    <p:extLst>
      <p:ext uri="{BB962C8B-B14F-4D97-AF65-F5344CB8AC3E}">
        <p14:creationId xmlns:p14="http://schemas.microsoft.com/office/powerpoint/2010/main" val="1583248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54</TotalTime>
  <Words>867</Words>
  <Application>Microsoft Office PowerPoint</Application>
  <PresentationFormat>Widescreen</PresentationFormat>
  <Paragraphs>78</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Century Gothic</vt:lpstr>
      <vt:lpstr>Gautami</vt:lpstr>
      <vt:lpstr>Times New Roman</vt:lpstr>
      <vt:lpstr>Trebuchet MS</vt:lpstr>
      <vt:lpstr>Wingdings</vt:lpstr>
      <vt:lpstr>Wingdings 3</vt:lpstr>
      <vt:lpstr>Wisp</vt:lpstr>
      <vt:lpstr>PowerPoint Presentation</vt:lpstr>
      <vt:lpstr>ECONOMICS OF EDUCATIONAL PLANNING IN DEVELOPING COUNTRIES WITH SPECIAL EMPHASIS ON INDIA</vt:lpstr>
      <vt:lpstr>Objectives:  </vt:lpstr>
      <vt:lpstr>Introduction: </vt:lpstr>
      <vt:lpstr>The need for educational planning: </vt:lpstr>
      <vt:lpstr>Format of planning:  </vt:lpstr>
      <vt:lpstr>PowerPoint Presentation</vt:lpstr>
      <vt:lpstr>Educational planning as a part of economic planning: </vt:lpstr>
      <vt:lpstr>PowerPoint Presentation</vt:lpstr>
      <vt:lpstr>Educational strategies for India:  </vt:lpstr>
      <vt:lpstr>PowerPoint Presentation</vt:lpstr>
      <vt:lpstr>Summary: </vt:lpstr>
      <vt:lpstr>Books for Further Study: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Suryaprabha</dc:creator>
  <cp:lastModifiedBy>Suryaprabha</cp:lastModifiedBy>
  <cp:revision>17</cp:revision>
  <dcterms:created xsi:type="dcterms:W3CDTF">2020-09-04T17:52:11Z</dcterms:created>
  <dcterms:modified xsi:type="dcterms:W3CDTF">2020-09-05T16:16:46Z</dcterms:modified>
</cp:coreProperties>
</file>