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85" r:id="rId2"/>
    <p:sldId id="293" r:id="rId3"/>
    <p:sldId id="286" r:id="rId4"/>
    <p:sldId id="287" r:id="rId5"/>
    <p:sldId id="259" r:id="rId6"/>
    <p:sldId id="288" r:id="rId7"/>
    <p:sldId id="289" r:id="rId8"/>
    <p:sldId id="260" r:id="rId9"/>
    <p:sldId id="261" r:id="rId10"/>
    <p:sldId id="262" r:id="rId11"/>
    <p:sldId id="263" r:id="rId12"/>
    <p:sldId id="265" r:id="rId13"/>
    <p:sldId id="266" r:id="rId14"/>
    <p:sldId id="268" r:id="rId15"/>
    <p:sldId id="269" r:id="rId16"/>
    <p:sldId id="270" r:id="rId17"/>
    <p:sldId id="271" r:id="rId18"/>
    <p:sldId id="272" r:id="rId19"/>
    <p:sldId id="273" r:id="rId20"/>
    <p:sldId id="274" r:id="rId21"/>
    <p:sldId id="275" r:id="rId22"/>
    <p:sldId id="295" r:id="rId23"/>
    <p:sldId id="276" r:id="rId24"/>
    <p:sldId id="296" r:id="rId25"/>
    <p:sldId id="277" r:id="rId26"/>
    <p:sldId id="278" r:id="rId27"/>
    <p:sldId id="279" r:id="rId28"/>
    <p:sldId id="280" r:id="rId29"/>
    <p:sldId id="281" r:id="rId30"/>
    <p:sldId id="282" r:id="rId31"/>
    <p:sldId id="283" r:id="rId32"/>
    <p:sldId id="284" r:id="rId33"/>
    <p:sldId id="290" r:id="rId34"/>
    <p:sldId id="291"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973" autoAdjust="0"/>
    <p:restoredTop sz="94660"/>
  </p:normalViewPr>
  <p:slideViewPr>
    <p:cSldViewPr snapToGrid="0">
      <p:cViewPr varScale="1">
        <p:scale>
          <a:sx n="41" d="100"/>
          <a:sy n="41" d="100"/>
        </p:scale>
        <p:origin x="-22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a:p>
            <a:endParaRPr lang="en-US"/>
          </a:p>
        </p:txBody>
      </p:sp>
      <p:sp>
        <p:nvSpPr>
          <p:cNvPr id="3" name="Date Placeholder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31813-FE18-44F0-A658-4BA6D868AFCA}" type="datetimeFigureOut">
              <a:rPr lang="en-US" smtClean="0"/>
              <a:pPr/>
              <a:t>6/20/2024</a:t>
            </a:fld>
            <a:endParaRPr lang="en-US"/>
          </a:p>
        </p:txBody>
      </p:sp>
      <p:sp>
        <p:nvSpPr>
          <p:cNvPr id="4" name="Slide Image Placeholder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a:p>
            <a:endParaRPr lang="en-US"/>
          </a:p>
        </p:txBody>
      </p:sp>
      <p:sp>
        <p:nvSpPr>
          <p:cNvPr id="5" name="Notes Placeholder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F1F9C-1912-4AD9-85C7-7D3843B4B9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8F69D066-392B-469B-B6BE-BD1B404611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90A24D50-A04C-490E-BCBE-0F8E2978E8A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F37561D-D748-49B6-A9DD-41355B3888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A3FDA67-6067-404B-88D2-4C77C769EDC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A9DE860-6B0A-44F9-A3FE-B2C23EBD24A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C4B1263-B4A1-417A-9DD9-303C94DAD09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8C65D14-39E1-4B08-A02C-01274EF88D9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23E97FC-C8F4-4E55-B895-B0048F9D459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A5B9653-5AED-45C5-923C-19FF4B70BF1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3CBA4459-F7D3-405C-8A85-6492C15CA74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8C62EAB8-0B5D-44D3-A3F4-4C1CC7B547A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EE1648A-F313-4CC3-A999-0FD0A8DE58C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E38592E2-2D67-47F4-9136-3275C418AC3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A413D8BE-8A3B-4185-A4DB-DAF9CD97AF2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ED695E4-9607-47BF-840A-A11F39CFB73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E324FBA1-6AEC-4EC7-B440-2D122A4D98D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3FCE0E31-056A-4EB6-8598-21F591A9275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ED0900E7-7717-4128-9692-36741EADDF2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1A1ACC8-8368-45FA-B76C-3423C07AB0D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5958712-A4E8-4EF4-997F-2C17C8FBEDF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87A160EE-422B-47D7-ACB5-0A99711817F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F174CC7-EF6A-4DAA-BE81-989C17C133A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A0C9D8A-A6E8-4242-95FF-0178F9E23FE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D4651F41-8AAE-426E-8D7F-6E2698F827B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80A8812-8400-4F64-BC7D-915705657C5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4D23F9E7-72BD-402A-977E-D16765D0160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6CF209A-9AF8-4565-B37A-2D9B93A4E3F5}"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20D01BA4-FBD2-459C-B793-A2445229C2B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A21BE3B-2D85-415F-A50F-2C3E5287B634}"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1F18DCA-8DE2-47C5-88E1-91517CFC31A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C0CEE5E-507B-4AA6-92C5-45BD777F831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9DC7B36-1BEC-4ADA-AE7B-C980D6B6EE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B97D49F5-1036-47CF-B1FC-77C1F67BC09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8C99A576-12DC-46C4-BD88-17D80A2E76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381000" y="685800"/>
            <a:ext cx="6096000" cy="3429000"/>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6E593B37-158A-4A2B-AA50-CFBA7E57FEA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1"/>
          <p:cNvSpPr>
            <a:spLocks noGrp="1" noEditPoints="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noEditPoints="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noEditPoints="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noEditPoints="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3" name="Text Placeholder 2"/>
          <p:cNvSpPr>
            <a:spLocks noGrp="1" noEditPoints="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lumMod val="60000"/>
                    <a:lumOff val="40000"/>
                  </a:schemeClr>
                </a:solidFill>
                <a:effectLst/>
                <a:latin typeface="Arial" panose="020B0604020202020204" pitchFamily="34" charset="0"/>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lumMod val="60000"/>
                    <a:lumOff val="40000"/>
                  </a:schemeClr>
                </a:solidFill>
                <a:latin typeface="Arial" panose="020B0604020202020204" pitchFamily="34" charset="0"/>
              </a:rPr>
              <a:t>”</a:t>
            </a:r>
            <a:endParaRPr lang="en-US" dirty="0">
              <a:solidFill>
                <a:schemeClr val="accent1">
                  <a:lumMod val="60000"/>
                  <a:lumOff val="40000"/>
                </a:schemeClr>
              </a:solidFill>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Quote Name Card">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noEditPoints="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lumMod val="60000"/>
                    <a:lumOff val="40000"/>
                  </a:schemeClr>
                </a:solidFill>
                <a:effectLst/>
                <a:latin typeface="Arial" panose="020B0604020202020204" pitchFamily="34" charset="0"/>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lumMod val="60000"/>
                    <a:lumOff val="40000"/>
                  </a:schemeClr>
                </a:solidFill>
                <a:effectLst/>
                <a:latin typeface="Arial" panose="020B0604020202020204" pitchFamily="34" charset="0"/>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rue or False">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noEditPoints="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a:t>Click to edit Master text styles</a:t>
            </a:r>
          </a:p>
        </p:txBody>
      </p:sp>
      <p:sp>
        <p:nvSpPr>
          <p:cNvPr id="3" name="Text Placeholder 2"/>
          <p:cNvSpPr>
            <a:spLocks noGrp="1" noEditPoints="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Vertical Text Placeholder 2"/>
          <p:cNvSpPr>
            <a:spLocks noGrp="1" noEditPoints="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noEditPoints="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noEditPoints="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noEditPoints="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noEditPoints="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noEditPoints="1"/>
          </p:cNvSpPr>
          <p:nvPr>
            <p:ph type="dt" sz="half" idx="10"/>
          </p:nvPr>
        </p:nvSpPr>
        <p:spPr/>
        <p:txBody>
          <a:bodyPr/>
          <a:lstStyle/>
          <a:p>
            <a:endParaRPr lang="en-US"/>
          </a:p>
        </p:txBody>
      </p:sp>
      <p:sp>
        <p:nvSpPr>
          <p:cNvPr id="5" name="Footer Placeholder 4"/>
          <p:cNvSpPr>
            <a:spLocks noGrp="1" noEditPoints="1"/>
          </p:cNvSpPr>
          <p:nvPr>
            <p:ph type="ftr" sz="quarter" idx="11"/>
          </p:nvPr>
        </p:nvSpPr>
        <p:spPr/>
        <p:txBody>
          <a:bodyPr/>
          <a:lstStyle/>
          <a:p>
            <a:endParaRPr lang="en-US"/>
          </a:p>
        </p:txBody>
      </p:sp>
      <p:sp>
        <p:nvSpPr>
          <p:cNvPr id="6" name="Slide Number Placeholder 5"/>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Content Placeholder 2"/>
          <p:cNvSpPr>
            <a:spLocks noGrp="1" noEditPoints="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noEditPoints="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EditPoints="1"/>
          </p:cNvSpPr>
          <p:nvPr>
            <p:ph type="dt" sz="half" idx="10"/>
          </p:nvPr>
        </p:nvSpPr>
        <p:spPr/>
        <p:txBody>
          <a:bodyPr/>
          <a:lstStyle/>
          <a:p>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noEditPoints="1"/>
          </p:cNvSpPr>
          <p:nvPr>
            <p:ph type="title"/>
          </p:nvPr>
        </p:nvSpPr>
        <p:spPr/>
        <p:txBody>
          <a:bodyPr/>
          <a:lstStyle/>
          <a:p>
            <a:r>
              <a:rPr lang="en-US"/>
              <a:t>Click to edit Master title style</a:t>
            </a:r>
          </a:p>
        </p:txBody>
      </p:sp>
      <p:sp>
        <p:nvSpPr>
          <p:cNvPr id="3" name="Text Placeholder 2"/>
          <p:cNvSpPr>
            <a:spLocks noGrp="1" noEditPoints="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noEditPoints="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noEditPoints="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noEditPoints="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noEditPoints="1"/>
          </p:cNvSpPr>
          <p:nvPr>
            <p:ph type="dt" sz="half" idx="10"/>
          </p:nvPr>
        </p:nvSpPr>
        <p:spPr/>
        <p:txBody>
          <a:bodyPr/>
          <a:lstStyle/>
          <a:p>
            <a:endParaRPr lang="en-US"/>
          </a:p>
        </p:txBody>
      </p:sp>
      <p:sp>
        <p:nvSpPr>
          <p:cNvPr id="8" name="Footer Placeholder 7"/>
          <p:cNvSpPr>
            <a:spLocks noGrp="1" noEditPoints="1"/>
          </p:cNvSpPr>
          <p:nvPr>
            <p:ph type="ftr" sz="quarter" idx="11"/>
          </p:nvPr>
        </p:nvSpPr>
        <p:spPr/>
        <p:txBody>
          <a:bodyPr/>
          <a:lstStyle/>
          <a:p>
            <a:endParaRPr lang="en-US"/>
          </a:p>
        </p:txBody>
      </p:sp>
      <p:sp>
        <p:nvSpPr>
          <p:cNvPr id="9" name="Slide Number Placeholder 8"/>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noEditPoints="1"/>
          </p:cNvSpPr>
          <p:nvPr>
            <p:ph type="dt" sz="half" idx="10"/>
          </p:nvPr>
        </p:nvSpPr>
        <p:spPr/>
        <p:txBody>
          <a:bodyPr/>
          <a:lstStyle/>
          <a:p>
            <a:endParaRPr lang="en-US"/>
          </a:p>
        </p:txBody>
      </p:sp>
      <p:sp>
        <p:nvSpPr>
          <p:cNvPr id="4" name="Footer Placeholder 3"/>
          <p:cNvSpPr>
            <a:spLocks noGrp="1" noEditPoints="1"/>
          </p:cNvSpPr>
          <p:nvPr>
            <p:ph type="ftr" sz="quarter" idx="11"/>
          </p:nvPr>
        </p:nvSpPr>
        <p:spPr/>
        <p:txBody>
          <a:bodyPr/>
          <a:lstStyle/>
          <a:p>
            <a:endParaRPr lang="en-US"/>
          </a:p>
        </p:txBody>
      </p:sp>
      <p:sp>
        <p:nvSpPr>
          <p:cNvPr id="5" name="Slide Number Placeholder 4"/>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EditPoints="1"/>
          </p:cNvSpPr>
          <p:nvPr>
            <p:ph type="dt" sz="half" idx="10"/>
          </p:nvPr>
        </p:nvSpPr>
        <p:spPr/>
        <p:txBody>
          <a:bodyPr/>
          <a:lstStyle/>
          <a:p>
            <a:endParaRPr lang="en-US"/>
          </a:p>
        </p:txBody>
      </p:sp>
      <p:sp>
        <p:nvSpPr>
          <p:cNvPr id="3" name="Footer Placeholder 2"/>
          <p:cNvSpPr>
            <a:spLocks noGrp="1" noEditPoints="1"/>
          </p:cNvSpPr>
          <p:nvPr>
            <p:ph type="ftr" sz="quarter" idx="11"/>
          </p:nvPr>
        </p:nvSpPr>
        <p:spPr/>
        <p:txBody>
          <a:bodyPr/>
          <a:lstStyle/>
          <a:p>
            <a:endParaRPr lang="en-US"/>
          </a:p>
        </p:txBody>
      </p:sp>
      <p:sp>
        <p:nvSpPr>
          <p:cNvPr id="4" name="Slide Number Placeholder 3"/>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noEditPoints="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noEditPoints="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noEditPoints="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noEditPoints="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icon to add picture</a:t>
            </a:r>
          </a:p>
        </p:txBody>
      </p:sp>
      <p:sp>
        <p:nvSpPr>
          <p:cNvPr id="4" name="Text Placeholder 3"/>
          <p:cNvSpPr>
            <a:spLocks noGrp="1" noEditPoints="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EditPoints="1"/>
          </p:cNvSpPr>
          <p:nvPr>
            <p:ph type="dt" sz="half" idx="10"/>
          </p:nvPr>
        </p:nvSpPr>
        <p:spPr/>
        <p:txBody>
          <a:bodyPr/>
          <a:lstStyle/>
          <a:p>
            <a:endParaRPr lang="en-US"/>
          </a:p>
        </p:txBody>
      </p:sp>
      <p:sp>
        <p:nvSpPr>
          <p:cNvPr id="6" name="Footer Placeholder 5"/>
          <p:cNvSpPr>
            <a:spLocks noGrp="1" noEditPoints="1"/>
          </p:cNvSpPr>
          <p:nvPr>
            <p:ph type="ftr" sz="quarter" idx="11"/>
          </p:nvPr>
        </p:nvSpPr>
        <p:spPr/>
        <p:txBody>
          <a:bodyPr/>
          <a:lstStyle/>
          <a:p>
            <a:endParaRPr lang="en-US"/>
          </a:p>
        </p:txBody>
      </p:sp>
      <p:sp>
        <p:nvSpPr>
          <p:cNvPr id="7" name="Slide Number Placeholder 6"/>
          <p:cNvSpPr>
            <a:spLocks noGrp="1" noEditPoints="1"/>
          </p:cNvSpPr>
          <p:nvPr>
            <p:ph type="sldNum" sz="quarter" idx="12"/>
          </p:nvPr>
        </p:nvSpPr>
        <p:spPr/>
        <p:txBody>
          <a:bodyPr/>
          <a:lstStyle/>
          <a:p>
            <a:fld id="{6A9FF9C7-28CC-4969-9BAB-E1EE75F98C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Placeholder 1"/>
          <p:cNvSpPr>
            <a:spLocks noGrp="1" noEditPoints="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noEditPoints="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EditPoints="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noEditPoints="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noEditPoints="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9FF9C7-28CC-4969-9BAB-E1EE75F98C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9765" y="1377829"/>
            <a:ext cx="11312346" cy="1919500"/>
          </a:xfrm>
          <a:prstGeom prst="rect">
            <a:avLst/>
          </a:prstGeom>
          <a:noFill/>
        </p:spPr>
        <p:txBody>
          <a:bodyPr wrap="square" rtlCol="0">
            <a:spAutoFit/>
          </a:bodyPr>
          <a:lstStyle/>
          <a:p>
            <a:pPr marL="0" marR="0" indent="0" algn="ctr" fontAlgn="auto">
              <a:lnSpc>
                <a:spcPct val="115000"/>
              </a:lnSpc>
              <a:spcBef>
                <a:spcPts val="0"/>
              </a:spcBef>
              <a:spcAft>
                <a:spcPts val="1000"/>
              </a:spcAft>
              <a:buFontTx/>
            </a:pPr>
            <a:r>
              <a:rPr lang="en-US" sz="4800" b="1" dirty="0" smtClean="0">
                <a:ln w="0">
                  <a:noFill/>
                </a:ln>
                <a:solidFill>
                  <a:srgbClr val="B000B0"/>
                </a:solidFill>
                <a:latin typeface="Times New Roman" panose="02020603050405020304" pitchFamily="18" charset="0"/>
                <a:ea typeface="Times New Roman" panose="02020603050405020304" pitchFamily="18" charset="0"/>
                <a:cs typeface="Times New Roman" panose="02020603050405020304" pitchFamily="18" charset="0"/>
              </a:rPr>
              <a:t>INDIAN ECONOMIC POLICY 1</a:t>
            </a:r>
          </a:p>
          <a:p>
            <a:pPr marL="0" marR="0" indent="0" algn="ctr" fontAlgn="auto">
              <a:lnSpc>
                <a:spcPct val="115000"/>
              </a:lnSpc>
              <a:spcBef>
                <a:spcPts val="0"/>
              </a:spcBef>
              <a:spcAft>
                <a:spcPts val="1000"/>
              </a:spcAft>
              <a:buFontTx/>
            </a:pPr>
            <a:r>
              <a:rPr kumimoji="0" lang="en-US" sz="4800" b="1" i="0" u="none" strike="noStrike" cap="none" spc="0" baseline="0" smtClean="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Dr.A.V.NAGAVARMA</a:t>
            </a:r>
            <a:endParaRPr kumimoji="0" sz="48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38" y="1391375"/>
            <a:ext cx="10306696" cy="4512392"/>
          </a:xfrm>
          <a:prstGeom prst="rect">
            <a:avLst/>
          </a:prstGeom>
          <a:noFill/>
        </p:spPr>
        <p:txBody>
          <a:bodyPr wrap="square" rtlCol="0">
            <a:spAutoFit/>
          </a:bodyPr>
          <a:lstStyle/>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1.3 </a:t>
            </a:r>
            <a:endPar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IMPORTANT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POLICY</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CHANGES</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IN</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NEP</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1991</a:t>
            </a:r>
            <a:endParaRPr lang="en-US" sz="7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0000" y="2045098"/>
            <a:ext cx="8645853" cy="3038741"/>
          </a:xfrm>
          <a:prstGeom prst="rect">
            <a:avLst/>
          </a:prstGeom>
          <a:noFill/>
        </p:spPr>
        <p:txBody>
          <a:bodyPr wrap="square" rtlCol="0">
            <a:spAutoFit/>
          </a:bodyPr>
          <a:lstStyle/>
          <a:p>
            <a:pPr algn="ctr"/>
            <a:r>
              <a:rPr kumimoji="0"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 .  MACROECONOMIC     STABILI</a:t>
            </a:r>
            <a:r>
              <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Z</a:t>
            </a:r>
            <a:r>
              <a:rPr kumimoji="0"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ATION </a:t>
            </a:r>
            <a:endPar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r>
              <a:rPr kumimoji="0"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 DEMAND MANAGEMENT)</a:t>
            </a:r>
            <a:endParaRPr lang="en-US" sz="4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9953" y="1574976"/>
            <a:ext cx="7776872" cy="3708047"/>
          </a:xfrm>
          <a:prstGeom prst="rect">
            <a:avLst/>
          </a:prstGeom>
          <a:noFill/>
        </p:spPr>
        <p:txBody>
          <a:bodyPr wrap="square" rtlCol="0">
            <a:spAutoFit/>
          </a:bodyPr>
          <a:lstStyle/>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1</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Control of Inflation</a:t>
            </a:r>
          </a:p>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Fiscal Correction</a:t>
            </a:r>
          </a:p>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Balance of Payment</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s</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Adjustment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15" y="1657523"/>
            <a:ext cx="9957276" cy="3038741"/>
          </a:xfrm>
          <a:prstGeom prst="rect">
            <a:avLst/>
          </a:prstGeom>
          <a:noFill/>
        </p:spPr>
        <p:txBody>
          <a:bodyPr wrap="square" rtlCol="0">
            <a:spAutoFit/>
          </a:bodyPr>
          <a:lstStyle/>
          <a:p>
            <a:r>
              <a:rPr kumimoji="0"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B . STRUCTURAL REFORMS </a:t>
            </a:r>
            <a:endPar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endPar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endParaRPr kumimoji="0" lang="en-US"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r>
              <a:rPr kumimoji="0" sz="48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SUPPLY SIDE MANAGEMENT)</a:t>
            </a:r>
            <a:endParaRPr lang="en-US" sz="4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077" y="2689597"/>
            <a:ext cx="9687289" cy="2317832"/>
          </a:xfrm>
          <a:prstGeom prst="rect">
            <a:avLst/>
          </a:prstGeom>
          <a:noFill/>
        </p:spPr>
        <p:txBody>
          <a:bodyPr wrap="square" rtlCol="0">
            <a:spAutoFit/>
          </a:bodyPr>
          <a:lstStyle/>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1</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Industrial Sector Reforms</a:t>
            </a:r>
            <a:endParaRPr lang="en-US" sz="7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9422" y="1362190"/>
            <a:ext cx="8677248" cy="4422295"/>
          </a:xfrm>
          <a:prstGeom prst="rect">
            <a:avLst/>
          </a:prstGeom>
          <a:noFill/>
        </p:spPr>
        <p:txBody>
          <a:bodyPr wrap="square" rtlCol="0">
            <a:spAutoFit/>
          </a:bodyPr>
          <a:lstStyle/>
          <a:p>
            <a:pPr marL="56515" marR="0" indent="0" fontAlgn="auto">
              <a:lnSpc>
                <a:spcPct val="115000"/>
              </a:lnSpc>
              <a:spcBef>
                <a:spcPts val="0"/>
              </a:spcBef>
              <a:spcAft>
                <a:spcPts val="1000"/>
              </a:spcAft>
              <a:buFontTx/>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Abolition of In</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d</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ustrial Licensing</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56515" marR="0" indent="0" algn="l" fontAlgn="auto">
              <a:lnSpc>
                <a:spcPct val="115000"/>
              </a:lnSpc>
              <a:spcBef>
                <a:spcPts val="0"/>
              </a:spcBef>
              <a:spcAft>
                <a:spcPts val="1000"/>
              </a:spcAft>
              <a:buFontTx/>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(b)</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Permitted Forei</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gn</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investment and Foreign technology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306" y="1824425"/>
            <a:ext cx="9366926" cy="3708047"/>
          </a:xfrm>
          <a:prstGeom prst="rect">
            <a:avLst/>
          </a:prstGeom>
          <a:noFill/>
        </p:spPr>
        <p:txBody>
          <a:bodyPr wrap="square" rtlCol="0">
            <a:spAutoFit/>
          </a:bodyPr>
          <a:lstStyle/>
          <a:p>
            <a:pPr marL="56515" marR="0" indent="0" algn="l" fontAlgn="auto">
              <a:lnSpc>
                <a:spcPct val="115000"/>
              </a:lnSpc>
              <a:spcBef>
                <a:spcPts val="0"/>
              </a:spcBef>
              <a:spcAft>
                <a:spcPts val="1000"/>
              </a:spcAft>
              <a:buFontTx/>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(c)</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Reduced the role of public sector</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56515" marR="0" indent="0" algn="l" fontAlgn="auto">
              <a:lnSpc>
                <a:spcPct val="115000"/>
              </a:lnSpc>
              <a:spcBef>
                <a:spcPts val="0"/>
              </a:spcBef>
              <a:spcAft>
                <a:spcPts val="1000"/>
              </a:spcAft>
              <a:buFontTx/>
              <a:buNone/>
            </a:pP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56515" marR="0" indent="0" algn="l" fontAlgn="auto">
              <a:lnSpc>
                <a:spcPct val="115000"/>
              </a:lnSpc>
              <a:spcBef>
                <a:spcPts val="0"/>
              </a:spcBef>
              <a:spcAft>
                <a:spcPts val="1000"/>
              </a:spcAft>
              <a:buFontTx/>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(d)</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Removal of MRTP limit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901" y="1604186"/>
            <a:ext cx="8342457" cy="3415112"/>
          </a:xfrm>
          <a:prstGeom prst="rect">
            <a:avLst/>
          </a:prstGeom>
          <a:noFill/>
        </p:spPr>
        <p:txBody>
          <a:bodyPr wrap="square" rtlCol="0">
            <a:spAutoFit/>
          </a:bodyPr>
          <a:lstStyle/>
          <a:p>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Public Sector Reforms and Disinvestment</a:t>
            </a:r>
            <a:endParaRPr lang="en-US" sz="7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159" y="2086402"/>
            <a:ext cx="9957081" cy="2317832"/>
          </a:xfrm>
          <a:prstGeom prst="rect">
            <a:avLst/>
          </a:prstGeom>
          <a:noFill/>
        </p:spPr>
        <p:txBody>
          <a:bodyPr wrap="square" rtlCol="0">
            <a:spAutoFit/>
          </a:bodyPr>
          <a:lstStyle/>
          <a:p>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3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Tr</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d</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e</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and Capital Flows Reforms</a:t>
            </a:r>
            <a:endParaRPr lang="en-US" sz="7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8115" y="688916"/>
            <a:ext cx="8515753" cy="4549295"/>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Liberali</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z</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ation of  imports</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Reduction in tariff structure</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Promotion of exports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383822" y="-8279"/>
            <a:ext cx="9731023" cy="686627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811886"/>
            <a:ext cx="9580393" cy="5390543"/>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Change in exchange rate policy</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Introduced current account convertibility </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Liberali</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z</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ed capital inflows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710" y="1797528"/>
            <a:ext cx="10877280" cy="2317832"/>
          </a:xfrm>
          <a:prstGeom prst="rect">
            <a:avLst/>
          </a:prstGeom>
          <a:noFill/>
        </p:spPr>
        <p:txBody>
          <a:bodyPr wrap="square" rtlCol="0">
            <a:spAutoFit/>
          </a:bodyPr>
          <a:lstStyle/>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Financial Sector Reforms</a:t>
            </a:r>
            <a:endParaRPr lang="en-US" sz="7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127177" y="0"/>
            <a:ext cx="12494069"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608" y="837020"/>
            <a:ext cx="8752952" cy="4512392"/>
          </a:xfrm>
          <a:prstGeom prst="rect">
            <a:avLst/>
          </a:prstGeom>
          <a:noFill/>
        </p:spPr>
        <p:txBody>
          <a:bodyPr wrap="square" rtlCol="0">
            <a:spAutoFit/>
          </a:bodyPr>
          <a:lstStyle/>
          <a:p>
            <a:pPr algn="ctr"/>
            <a:r>
              <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Banking Sector Reforms</a:t>
            </a:r>
            <a:endParaRPr lang="en-US" sz="7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85860" y="0"/>
            <a:ext cx="12166382" cy="68580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78" y="1471017"/>
            <a:ext cx="10127714" cy="3708047"/>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Lowering of SLR</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Lowering of CRR</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Deregulation of Interest Rates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334" y="991238"/>
            <a:ext cx="9858416" cy="4549295"/>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Introduction of Prudential Norms</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Introduction of Capital Adequacy Norms</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Access to Capital Market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933" y="923504"/>
            <a:ext cx="9986211" cy="4549295"/>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Entry of New Private Sector Banks </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Freedom of Operations</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(ix)</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Special Recovery Tribunals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3289" y="606863"/>
            <a:ext cx="7744260" cy="4512392"/>
          </a:xfrm>
          <a:prstGeom prst="rect">
            <a:avLst/>
          </a:prstGeom>
          <a:noFill/>
        </p:spPr>
        <p:txBody>
          <a:bodyPr wrap="square" rtlCol="0">
            <a:spAutoFit/>
          </a:bodyPr>
          <a:lstStyle/>
          <a:p>
            <a:pPr algn="ctr"/>
            <a:r>
              <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p>
          <a:p>
            <a:pPr algn="ctr"/>
            <a:endPar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Capital Market Reforms</a:t>
            </a:r>
            <a:endParaRPr lang="en-US" sz="7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993" y="808632"/>
            <a:ext cx="10354498" cy="4676295"/>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SEBI as Statutory Body</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Primary Market Reforms</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Online Trading and Demateriali</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s</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ed Trading</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Rolling Settlement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134" y="955790"/>
            <a:ext cx="8376698" cy="3708047"/>
          </a:xfrm>
          <a:prstGeom prst="rect">
            <a:avLst/>
          </a:prstGeom>
          <a:noFill/>
        </p:spPr>
        <p:txBody>
          <a:bodyPr wrap="square" rtlCol="0">
            <a:spAutoFit/>
          </a:bodyPr>
          <a:lstStyle/>
          <a:p>
            <a:pPr marL="0" marR="0" indent="0" algn="ctr" fontAlgn="auto">
              <a:lnSpc>
                <a:spcPct val="115000"/>
              </a:lnSpc>
              <a:spcBef>
                <a:spcPts val="0"/>
              </a:spcBef>
              <a:spcAft>
                <a:spcPts val="1000"/>
              </a:spcAft>
              <a:buFontTx/>
            </a:pPr>
            <a:r>
              <a:rPr kumimoji="0" sz="48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MODULE - I </a:t>
            </a:r>
            <a:endParaRPr kumimoji="0" lang="en-US" sz="48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ctr" fontAlgn="auto">
              <a:lnSpc>
                <a:spcPct val="115000"/>
              </a:lnSpc>
              <a:spcBef>
                <a:spcPts val="0"/>
              </a:spcBef>
              <a:spcAft>
                <a:spcPts val="1000"/>
              </a:spcAft>
              <a:buFontTx/>
            </a:pPr>
            <a:endParaRPr kumimoji="0" lang="en-US" sz="48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ctr" fontAlgn="auto">
              <a:lnSpc>
                <a:spcPct val="115000"/>
              </a:lnSpc>
              <a:spcBef>
                <a:spcPts val="0"/>
              </a:spcBef>
              <a:spcAft>
                <a:spcPts val="1000"/>
              </a:spcAft>
              <a:buFontTx/>
            </a:pPr>
            <a:r>
              <a:rPr kumimoji="0" sz="48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MICRO ECONOMIC OVERVIEW OF INDIA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5438" y="1420216"/>
            <a:ext cx="8258394" cy="4803295"/>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Investment by FIIs</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Investor Protection</a:t>
            </a: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228600" algn="l" fontAlgn="auto">
              <a:lnSpc>
                <a:spcPct val="115000"/>
              </a:lnSpc>
              <a:spcBef>
                <a:spcPts val="0"/>
              </a:spcBef>
              <a:spcAft>
                <a:spcPts val="1000"/>
              </a:spcAft>
              <a:buClr>
                <a:srgbClr val="000058"/>
              </a:buClr>
              <a:buSzPts val="2800"/>
              <a:buFont typeface="Symbol" panose="05050102010706020507" pitchFamily="18" charset="2"/>
              <a:buChar char=""/>
            </a:pPr>
            <a:endPar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Derivative trading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753" y="895284"/>
            <a:ext cx="10806638" cy="5390543"/>
          </a:xfrm>
          <a:prstGeom prst="rect">
            <a:avLst/>
          </a:prstGeom>
          <a:noFill/>
        </p:spPr>
        <p:txBody>
          <a:bodyPr wrap="square" rtlCol="0">
            <a:spAutoFit/>
          </a:bodyPr>
          <a:lstStyle/>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(viii)</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Establishment of NSE</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(ix)</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Setting up of National Securities Clearing Corporation (NSCC)</a:t>
            </a:r>
          </a:p>
          <a:p>
            <a:pPr marL="228600" marR="0" indent="0" algn="l" fontAlgn="auto">
              <a:lnSpc>
                <a:spcPct val="115000"/>
              </a:lnSpc>
              <a:spcBef>
                <a:spcPts val="0"/>
              </a:spcBef>
              <a:spcAft>
                <a:spcPts val="1000"/>
              </a:spcAft>
              <a:buFont typeface="Symbol" panose="05050102010706020507" pitchFamily="18" charset="2"/>
              <a:buNone/>
            </a:pP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(x)</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Strengthening the Government Securities Market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516" y="537438"/>
            <a:ext cx="9225530" cy="4512392"/>
          </a:xfrm>
          <a:prstGeom prst="rect">
            <a:avLst/>
          </a:prstGeom>
          <a:noFill/>
        </p:spPr>
        <p:txBody>
          <a:bodyPr wrap="square" rtlCol="0">
            <a:spAutoFit/>
          </a:bodyPr>
          <a:lstStyle/>
          <a:p>
            <a:pPr algn="ctr"/>
            <a:r>
              <a:rPr kumimoji="0" lang="en-US"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C </a:t>
            </a:r>
            <a:r>
              <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p>
          <a:p>
            <a:pPr algn="ctr"/>
            <a:endParaRPr kumimoji="0" lang="en-US"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sz="7200" b="1" i="0" u="none" strike="noStrike" cap="none" spc="0" baseline="0">
                <a:ln w="0">
                  <a:noFill/>
                </a:ln>
                <a:solidFill>
                  <a:srgbClr val="580058"/>
                </a:solidFill>
                <a:effectLst/>
                <a:uLnTx/>
                <a:latin typeface="Times New Roman" panose="02020603050405020304" pitchFamily="18" charset="0"/>
                <a:ea typeface="Times New Roman" panose="02020603050405020304" pitchFamily="18" charset="0"/>
                <a:cs typeface="Times New Roman" panose="02020603050405020304" pitchFamily="18" charset="0"/>
              </a:rPr>
              <a:t>Insurance Sector Reforms</a:t>
            </a:r>
            <a:endParaRPr lang="en-US" sz="7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5705" y="363802"/>
            <a:ext cx="9803891" cy="5516351"/>
          </a:xfrm>
          <a:prstGeom prst="rect">
            <a:avLst/>
          </a:prstGeom>
          <a:noFill/>
        </p:spPr>
        <p:txBody>
          <a:bodyPr wrap="square" rtlCol="0">
            <a:spAutoFit/>
          </a:bodyPr>
          <a:lstStyle/>
          <a:p>
            <a:pPr marL="0" marR="0" indent="0" algn="l" fontAlgn="auto">
              <a:lnSpc>
                <a:spcPct val="115000"/>
              </a:lnSpc>
              <a:spcBef>
                <a:spcPts val="0"/>
              </a:spcBef>
              <a:spcAft>
                <a:spcPts val="1000"/>
              </a:spcAft>
              <a:buFontTx/>
            </a:pP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Reference </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lgn="l" fontAlgn="auto">
              <a:lnSpc>
                <a:spcPct val="115000"/>
              </a:lnSpc>
              <a:spcBef>
                <a:spcPts val="0"/>
              </a:spcBef>
              <a:spcAft>
                <a:spcPts val="1000"/>
              </a:spcAft>
              <a:buFontTx/>
            </a:pPr>
            <a:endParaRPr kumimoji="0" lang="en-US"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l" fontAlgn="auto">
              <a:lnSpc>
                <a:spcPct val="115000"/>
              </a:lnSpc>
              <a:spcBef>
                <a:spcPts val="0"/>
              </a:spcBef>
              <a:spcAft>
                <a:spcPts val="1000"/>
              </a:spcAft>
              <a:buFontTx/>
            </a:pPr>
            <a:r>
              <a:rPr kumimoji="0"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Books </a:t>
            </a:r>
            <a:r>
              <a:rPr kumimoji="0" lang="en-US"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p>
          <a:p>
            <a:pPr marL="0" marR="0" indent="0" algn="l" fontAlgn="auto">
              <a:lnSpc>
                <a:spcPct val="115000"/>
              </a:lnSpc>
              <a:spcBef>
                <a:spcPts val="0"/>
              </a:spcBef>
              <a:spcAft>
                <a:spcPts val="1000"/>
              </a:spcAft>
              <a:buFontTx/>
            </a:pPr>
            <a:r>
              <a:rPr kumimoji="0" lang="en-US"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Website</a:t>
            </a:r>
            <a:r>
              <a:rPr kumimoji="0" lang=""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72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1920958" y="0"/>
            <a:ext cx="5969535" cy="68580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644068" y="-140761"/>
            <a:ext cx="13378160" cy="699876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203332" cy="4512392"/>
          </a:xfrm>
          <a:prstGeom prst="rect">
            <a:avLst/>
          </a:prstGeom>
          <a:noFill/>
        </p:spPr>
        <p:txBody>
          <a:bodyPr wrap="square" rtlCol="0">
            <a:spAutoFit/>
          </a:bodyPr>
          <a:lstStyle/>
          <a:p>
            <a:pPr algn="ct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1.</a:t>
            </a:r>
          </a:p>
          <a:p>
            <a:pPr algn="ctr"/>
            <a:endPar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NEW ECONOMIC POLICY 1991</a:t>
            </a:r>
            <a:endParaRPr lang="en-US" sz="7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rcRect/>
          <a:stretch>
            <a:fillRect/>
          </a:stretch>
        </p:blipFill>
        <p:spPr>
          <a:xfrm>
            <a:off x="0" y="0"/>
            <a:ext cx="12192000" cy="6858000"/>
          </a:xfrm>
          <a:prstGeom prst="rect">
            <a:avLst/>
          </a:prstGeom>
        </p:spPr>
      </p:pic>
      <p:pic>
        <p:nvPicPr>
          <p:cNvPr id="3" name="Picture 2"/>
          <p:cNvPicPr>
            <a:picLocks noChangeAspect="1"/>
          </p:cNvPicPr>
          <p:nvPr/>
        </p:nvPicPr>
        <p:blipFill>
          <a:blip r:embed="rId4"/>
          <a:srcRect/>
          <a:stretch>
            <a:fillRect/>
          </a:stretch>
        </p:blipFill>
        <p:spPr>
          <a:xfrm>
            <a:off x="1896801" y="778846"/>
            <a:ext cx="6740356" cy="46927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EditPoints="1"/>
          </p:cNvSpPr>
          <p:nvPr>
            <p:ph type="title"/>
          </p:nvPr>
        </p:nvSpPr>
        <p:spPr>
          <a:prstGeom prst="rect">
            <a:avLst/>
          </a:prstGeom>
        </p:spPr>
        <p:txBody>
          <a:bodyPr/>
          <a:lstStyle/>
          <a:p>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1.1 INTRODUCTION</a:t>
            </a:r>
            <a:endParaRPr sz="4800"/>
          </a:p>
        </p:txBody>
      </p:sp>
      <p:sp>
        <p:nvSpPr>
          <p:cNvPr id="3" name="Content Placeholder 2"/>
          <p:cNvSpPr>
            <a:spLocks noGrp="1" noEditPoints="1"/>
          </p:cNvSpPr>
          <p:nvPr>
            <p:ph idx="1"/>
          </p:nvPr>
        </p:nvSpPr>
        <p:spPr>
          <a:prstGeom prst="rect">
            <a:avLst/>
          </a:prstGeom>
        </p:spPr>
        <p:txBody>
          <a:bodyPr/>
          <a:lstStyle/>
          <a:p>
            <a:r>
              <a:rPr kumimoji="0" sz="36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The year 1991 is one of the most significant one of the economic history of </a:t>
            </a:r>
            <a:r>
              <a:rPr kumimoji="0" lang="en-US" sz="36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I</a:t>
            </a:r>
            <a:r>
              <a:rPr kumimoji="0" sz="36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ndia.The economy underwent some m</a:t>
            </a:r>
            <a:r>
              <a:rPr kumimoji="0" lang="en-US" sz="36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aj</a:t>
            </a:r>
            <a:r>
              <a:rPr kumimoji="0" sz="36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or shifts in its policies and functioning.</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936" y="691463"/>
            <a:ext cx="10243626" cy="4676703"/>
          </a:xfrm>
          <a:prstGeom prst="rect">
            <a:avLst/>
          </a:prstGeom>
          <a:noFill/>
        </p:spPr>
        <p:txBody>
          <a:bodyPr wrap="square" rtlCol="0">
            <a:spAutoFit/>
          </a:bodyPr>
          <a:lstStyle/>
          <a:p>
            <a:r>
              <a:rPr kumimoji="0" sz="30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Since 1991, when India adopted the Five Year Plan,the economy was functioning as a mixed economy with government controlling some of the most strategic industrial sectors. There were several controls of the government over the use of resources by the private sector. These were in the form of industrial licensing,import licensing and controls,foreign exchange regulations,public monopoly in sectors, MRTP Act, control over the banking sector and capital market.</a:t>
            </a:r>
            <a:endParaRPr lang="en-US"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933" y="403376"/>
            <a:ext cx="9343993" cy="4512392"/>
          </a:xfrm>
          <a:prstGeom prst="rect">
            <a:avLst/>
          </a:prstGeom>
          <a:noFill/>
        </p:spPr>
        <p:txBody>
          <a:bodyPr wrap="square" rtlCol="0">
            <a:spAutoFit/>
          </a:bodyPr>
          <a:lstStyle/>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1.2</a:t>
            </a:r>
            <a:endPar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endParaRPr>
          </a:p>
          <a:p>
            <a:pPr algn="ct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THE RATIONALE Of NEW ECONOMIC POLICY (NEP</a:t>
            </a:r>
            <a:r>
              <a:rPr kumimoji="0" lang="en-US"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7200" b="1" i="0" u="none" strike="noStrike" cap="none" spc="0" baseline="0">
                <a:ln w="0">
                  <a:noFill/>
                </a:ln>
                <a:solidFill>
                  <a:srgbClr val="B000B0"/>
                </a:solidFill>
                <a:effectLst/>
                <a:uLnTx/>
                <a:latin typeface="Times New Roman" panose="02020603050405020304" pitchFamily="18" charset="0"/>
                <a:ea typeface="Times New Roman" panose="02020603050405020304" pitchFamily="18" charset="0"/>
                <a:cs typeface="Times New Roman" panose="02020603050405020304" pitchFamily="18" charset="0"/>
              </a:rPr>
              <a:t> 1991</a:t>
            </a:r>
            <a:endParaRPr lang="en-US" sz="7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898" y="1873499"/>
            <a:ext cx="10210608" cy="2866799"/>
          </a:xfrm>
          <a:prstGeom prst="rect">
            <a:avLst/>
          </a:prstGeom>
          <a:noFill/>
        </p:spPr>
        <p:txBody>
          <a:bodyPr wrap="square" rtlCol="0">
            <a:spAutoFit/>
          </a:bodyPr>
          <a:lstStyle/>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1</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Fiscal Crisis</a:t>
            </a:r>
          </a:p>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2</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Balance of Payment</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s</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Crisis</a:t>
            </a:r>
          </a:p>
          <a:p>
            <a:pPr marL="0" marR="0" indent="0" algn="l" fontAlgn="auto">
              <a:lnSpc>
                <a:spcPct val="115000"/>
              </a:lnSpc>
              <a:spcBef>
                <a:spcPts val="0"/>
              </a:spcBef>
              <a:spcAft>
                <a:spcPts val="1000"/>
              </a:spcAft>
              <a:buFontTx/>
            </a:pP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3</a:t>
            </a:r>
            <a:r>
              <a:rPr kumimoji="0" lang="en-US"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a:t>
            </a:r>
            <a:r>
              <a:rPr kumimoji="0" sz="4800" b="1" i="0" u="none" strike="noStrike" cap="none" spc="0" baseline="0">
                <a:ln w="0">
                  <a:noFill/>
                </a:ln>
                <a:solidFill>
                  <a:srgbClr val="000058"/>
                </a:solidFill>
                <a:effectLst/>
                <a:uLnTx/>
                <a:latin typeface="Times New Roman" panose="02020603050405020304" pitchFamily="18" charset="0"/>
                <a:ea typeface="Times New Roman" panose="02020603050405020304" pitchFamily="18" charset="0"/>
                <a:cs typeface="Times New Roman" panose="02020603050405020304" pitchFamily="18" charset="0"/>
              </a:rPr>
              <a:t> High Inflationary Pressure</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Arab" typeface="Tahoma"/>
        <a:font script="Beng" typeface="Vrinda"/>
        <a:font script="Cher" typeface="Plantagenet Cherokee"/>
        <a:font script="Deva" typeface="Mangal"/>
        <a:font script="Ethi" typeface="Nyala"/>
        <a:font script="Geor" typeface="Sylfaen"/>
        <a:font script="Gujr" typeface="Shruti"/>
        <a:font script="Guru" typeface="Raavi"/>
        <a:font script="Hang" typeface="맑은 고딕"/>
        <a:font script="Hebr" typeface="Arial"/>
        <a:font script="Knda" typeface="Tunga"/>
        <a:font script="Khmr" typeface="DaunPenh"/>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Cordia New"/>
        <a:font script="Tibt" typeface="Microsoft Himalaya"/>
        <a:font script="Cans" typeface="Euphemia"/>
        <a:font script="Yiii" typeface="Microsoft Yi Baiti"/>
        <a:font script="Hans" typeface="方正姚体"/>
        <a:font script="Hant" typeface="微軟正黑體"/>
        <a:font script="Jpan" typeface="メイリオ"/>
      </a:majorFont>
      <a:minorFont>
        <a:latin typeface="Trebuchet MS"/>
        <a:ea typeface=""/>
        <a:cs typeface=""/>
        <a:font script="Arab" typeface="Tahoma"/>
        <a:font script="Beng" typeface="Vrinda"/>
        <a:font script="Cher" typeface="Plantagenet Cherokee"/>
        <a:font script="Deva" typeface="Mangal"/>
        <a:font script="Ethi" typeface="Nyala"/>
        <a:font script="Geor" typeface="Sylfaen"/>
        <a:font script="Gujr" typeface="Shruti"/>
        <a:font script="Guru" typeface="Raavi"/>
        <a:font script="Hang" typeface="HY그래픽M"/>
        <a:font script="Hebr" typeface="Gisha"/>
        <a:font script="Knda" typeface="Tunga"/>
        <a:font script="Khmr" typeface="DaunPenh"/>
        <a:font script="Laoo" typeface="DokChampa"/>
        <a:font script="Mlym" typeface="Kartika"/>
        <a:font script="Mong" typeface="Mongolian Baiti"/>
        <a:font script="Orya" typeface="Kalinga"/>
        <a:font script="Sinh" typeface="Iskoola Pota"/>
        <a:font script="Syrc" typeface="Estrangelo Edessa"/>
        <a:font script="Taml" typeface="Latha"/>
        <a:font script="Telu" typeface="Gautami"/>
        <a:font script="Thaa" typeface="MV Boli"/>
        <a:font script="Thai" typeface="IrisUPC"/>
        <a:font script="Tibt" typeface="Microsoft Himalaya"/>
        <a:font script="Cans" typeface="Euphemia"/>
        <a:font script="Yiii" typeface="Microsoft Yi Baiti"/>
        <a:font script="Hans" typeface="华文新魏"/>
        <a:font script="Hant" typeface="微軟正黑體"/>
        <a:font script="Jpan" typeface="メイリオ"/>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498</Words>
  <Application>Microsoft Office PowerPoint</Application>
  <PresentationFormat>Custom</PresentationFormat>
  <Paragraphs>112</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Facet</vt:lpstr>
      <vt:lpstr>Slide 1</vt:lpstr>
      <vt:lpstr>Slide 2</vt:lpstr>
      <vt:lpstr>Slide 3</vt:lpstr>
      <vt:lpstr>Slide 4</vt:lpstr>
      <vt:lpstr>Slide 5</vt:lpstr>
      <vt:lpstr>1.1 INTRODUCTION</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Mobile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server</dc:creator>
  <cp:lastModifiedBy>Student</cp:lastModifiedBy>
  <cp:revision>2</cp:revision>
  <dcterms:created xsi:type="dcterms:W3CDTF">2017-06-21T13:57:27Z</dcterms:created>
  <dcterms:modified xsi:type="dcterms:W3CDTF">2024-06-20T09:03:07Z</dcterms:modified>
</cp:coreProperties>
</file>