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AC1175-D2F4-47C7-8244-1202A6C90937}" type="datetimeFigureOut">
              <a:rPr lang="en-US" smtClean="0"/>
              <a:pPr/>
              <a:t>7/2/2024</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B6AE91C-724A-4D97-AA95-81B742BED27D}"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1175-D2F4-47C7-8244-1202A6C90937}" type="datetimeFigureOut">
              <a:rPr lang="en-US" smtClean="0"/>
              <a:pPr/>
              <a:t>7/2/2024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6AE91C-724A-4D97-AA95-81B742BED27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1175-D2F4-47C7-8244-1202A6C90937}" type="datetimeFigureOut">
              <a:rPr lang="en-US" smtClean="0"/>
              <a:pPr/>
              <a:t>7/2/2024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6AE91C-724A-4D97-AA95-81B742BED27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AC1175-D2F4-47C7-8244-1202A6C90937}" type="datetimeFigureOut">
              <a:rPr lang="en-US" smtClean="0"/>
              <a:pPr/>
              <a:t>7/2/2024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6AE91C-724A-4D97-AA95-81B742BED27D}"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AC1175-D2F4-47C7-8244-1202A6C90937}" type="datetimeFigureOut">
              <a:rPr lang="en-US" smtClean="0"/>
              <a:pPr/>
              <a:t>7/2/2024</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B6AE91C-724A-4D97-AA95-81B742BED27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AC1175-D2F4-47C7-8244-1202A6C90937}" type="datetimeFigureOut">
              <a:rPr lang="en-US" smtClean="0"/>
              <a:pPr/>
              <a:t>7/2/2024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6AE91C-724A-4D97-AA95-81B742BED27D}"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AC1175-D2F4-47C7-8244-1202A6C90937}" type="datetimeFigureOut">
              <a:rPr lang="en-US" smtClean="0"/>
              <a:pPr/>
              <a:t>7/2/2024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6AE91C-724A-4D97-AA95-81B742BED27D}"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AC1175-D2F4-47C7-8244-1202A6C90937}" type="datetimeFigureOut">
              <a:rPr lang="en-US" smtClean="0"/>
              <a:pPr/>
              <a:t>7/2/2024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6AE91C-724A-4D97-AA95-81B742BED27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1175-D2F4-47C7-8244-1202A6C90937}" type="datetimeFigureOut">
              <a:rPr lang="en-US" smtClean="0"/>
              <a:pPr/>
              <a:t>7/2/2024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6AE91C-724A-4D97-AA95-81B742BED27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AC1175-D2F4-47C7-8244-1202A6C90937}" type="datetimeFigureOut">
              <a:rPr lang="en-US" smtClean="0"/>
              <a:pPr/>
              <a:t>7/2/2024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6AE91C-724A-4D97-AA95-81B742BED27D}"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AC1175-D2F4-47C7-8244-1202A6C90937}" type="datetimeFigureOut">
              <a:rPr lang="en-US" smtClean="0"/>
              <a:pPr/>
              <a:t>7/2/2024</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EB6AE91C-724A-4D97-AA95-81B742BED27D}"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8AC1175-D2F4-47C7-8244-1202A6C90937}" type="datetimeFigureOut">
              <a:rPr lang="en-US" smtClean="0"/>
              <a:pPr/>
              <a:t>7/2/2024</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B6AE91C-724A-4D97-AA95-81B742BED27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rgbClr val="7030A0"/>
                </a:solidFill>
              </a:rPr>
              <a:t>Dr.A.V.NAGAVARMA</a:t>
            </a:r>
          </a:p>
          <a:p>
            <a:r>
              <a:rPr lang="en-US" dirty="0" smtClean="0">
                <a:solidFill>
                  <a:srgbClr val="7030A0"/>
                </a:solidFill>
              </a:rPr>
              <a:t>HOD, P.G.DEPT. OF ECONOMICS</a:t>
            </a:r>
            <a:endParaRPr lang="en-IN" dirty="0">
              <a:solidFill>
                <a:srgbClr val="7030A0"/>
              </a:solidFill>
            </a:endParaRPr>
          </a:p>
        </p:txBody>
      </p:sp>
      <p:sp>
        <p:nvSpPr>
          <p:cNvPr id="2" name="Title 1"/>
          <p:cNvSpPr>
            <a:spLocks noGrp="1"/>
          </p:cNvSpPr>
          <p:nvPr>
            <p:ph type="ctrTitle"/>
          </p:nvPr>
        </p:nvSpPr>
        <p:spPr>
          <a:xfrm>
            <a:off x="457200" y="1214422"/>
            <a:ext cx="8329642" cy="1761533"/>
          </a:xfrm>
        </p:spPr>
        <p:txBody>
          <a:bodyPr>
            <a:noAutofit/>
          </a:bodyPr>
          <a:lstStyle/>
          <a:p>
            <a:r>
              <a:rPr lang="en-US" sz="3200" b="1" dirty="0" smtClean="0"/>
              <a:t/>
            </a:r>
            <a:br>
              <a:rPr lang="en-US" sz="3200" b="1" dirty="0" smtClean="0"/>
            </a:br>
            <a:r>
              <a:rPr sz="3200" b="1" smtClean="0"/>
              <a:t/>
            </a:r>
            <a:br>
              <a:rPr sz="3200" b="1" smtClean="0"/>
            </a:br>
            <a:r>
              <a:rPr sz="3200" b="1" smtClean="0"/>
              <a:t/>
            </a:r>
            <a:br>
              <a:rPr sz="3200" b="1" smtClean="0"/>
            </a:br>
            <a:r>
              <a:rPr lang="en-US" sz="3200" b="1" smtClean="0"/>
              <a:t>IEP-1</a:t>
            </a:r>
            <a:r>
              <a:rPr lang="en-US" sz="3200" b="1" dirty="0" smtClean="0"/>
              <a:t>:  MODULE:2  - OBJECTIVES AND STRATEGY OF PLANNING</a:t>
            </a:r>
            <a:r>
              <a:rPr lang="en-US" sz="6000" dirty="0" smtClean="0"/>
              <a:t/>
            </a:r>
            <a:br>
              <a:rPr lang="en-US" sz="6000" dirty="0" smtClean="0"/>
            </a:br>
            <a:endParaRPr lang="en-IN" sz="60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r>
              <a:rPr lang="en-US" dirty="0" smtClean="0"/>
              <a:t>The basic objectives of Indian planning are growth, modernization, self-reliance, and social justice. These objectives are, in fact, the guiding principles of Indian planning. Within this basic framework of objectives, each development plan lists some priorities in the light of immediate requirements and constraints. These have, however, to be subservient to the four basic objectives indicated above.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b="1" dirty="0" smtClean="0"/>
              <a:t>The Foremost Objective: </a:t>
            </a:r>
            <a:endParaRPr lang="en-US" dirty="0" smtClean="0"/>
          </a:p>
          <a:p>
            <a:r>
              <a:rPr lang="en-US" b="1" dirty="0" smtClean="0"/>
              <a:t>Economic Growth </a:t>
            </a:r>
            <a:endParaRPr lang="en-US" dirty="0" smtClean="0"/>
          </a:p>
          <a:p>
            <a:r>
              <a:rPr lang="en-US" dirty="0" smtClean="0"/>
              <a:t>The first and the foremost objective of Indian planning is the growth of the economy as rapidly as possible within a democratic framework. In a country with low per capita income and poor standard of living of the majority of the people, raising national income has naturally been the basic objective of development planning.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b="1" dirty="0" smtClean="0"/>
              <a:t>Modernization: </a:t>
            </a:r>
            <a:endParaRPr lang="en-US" dirty="0" smtClean="0"/>
          </a:p>
          <a:p>
            <a:r>
              <a:rPr lang="en-US" b="1" dirty="0" smtClean="0"/>
              <a:t>The Second Objective </a:t>
            </a:r>
            <a:endParaRPr lang="en-US" dirty="0" smtClean="0"/>
          </a:p>
          <a:p>
            <a:r>
              <a:rPr lang="en-US" dirty="0" smtClean="0"/>
              <a:t>The second basic objective has been to modernize the economy. This amounts to structural and institutional changes in economic activities leading to a progressive and modern economy. This needs modernization in all the three sectors of the economy, viz. agriculture, industry and services. One important pursuit is the shift in the sector-wise contribution to national income from agriculture to industry and the services.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b="1" dirty="0" smtClean="0"/>
              <a:t>The Third Objective</a:t>
            </a:r>
            <a:endParaRPr lang="en-US" dirty="0" smtClean="0"/>
          </a:p>
          <a:p>
            <a:r>
              <a:rPr lang="en-US" dirty="0" smtClean="0"/>
              <a:t> The third major objective of Indian economic planning was at least till 1980s to make the economy self-reliant. This implies progressively reduction and ultimately elimination of dependence on foreign aid and imports for certain critical commodities. This requires import substitution, i.e. producing the same commodities at home instead of importing them. This necessitates expansion and diversification of exports so that we are in a position to pay from our own earnings of foreign exchange.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b="1" dirty="0" smtClean="0"/>
              <a:t>The Fourth Objective </a:t>
            </a:r>
            <a:endParaRPr lang="en-US" dirty="0" smtClean="0"/>
          </a:p>
          <a:p>
            <a:r>
              <a:rPr lang="en-US" dirty="0" smtClean="0"/>
              <a:t>Another important objective is to render social justice to all, more particularly to the deprived strata of the society. This implies improving the living standards of the weaker sections of the population, namely, landless agricultural </a:t>
            </a:r>
            <a:r>
              <a:rPr lang="en-US" dirty="0" err="1" smtClean="0"/>
              <a:t>labourers</a:t>
            </a:r>
            <a:r>
              <a:rPr lang="en-US" dirty="0" smtClean="0"/>
              <a:t>, artisans, members of scheduled castes and scheduled tribes, women and children etc. </a:t>
            </a:r>
            <a:r>
              <a:rPr lang="en-US" smtClean="0"/>
              <a:t>This also implies the reduction of inequalities in income and asset distribution, more particularly in the rural areas where land, the principal source of living, is unequally distributed.</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TotalTime>
  <Words>389</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   IEP-1:  MODULE:2  - OBJECTIVES AND STRATEGY OF PLANNING </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Labour Unions in India</dc:title>
  <dc:creator>DNR STUDENT</dc:creator>
  <cp:lastModifiedBy>WEB</cp:lastModifiedBy>
  <cp:revision>29</cp:revision>
  <dcterms:created xsi:type="dcterms:W3CDTF">2020-08-26T06:42:19Z</dcterms:created>
  <dcterms:modified xsi:type="dcterms:W3CDTF">2024-07-02T08:38:10Z</dcterms:modified>
</cp:coreProperties>
</file>