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-48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9539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2700"/>
            </a:avLst>
          </a:prstGeom>
          <a:solidFill>
            <a:srgbClr val="FFF8F0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64037" y="2804755"/>
            <a:ext cx="12588240" cy="10646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8384"/>
              </a:lnSpc>
              <a:buNone/>
            </a:pPr>
            <a:r>
              <a:rPr lang="en-US" sz="6707" kern="0" spc="-20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Introduction to Auxiliary Memory</a:t>
            </a:r>
            <a:endParaRPr lang="en-US" sz="6707" dirty="0"/>
          </a:p>
        </p:txBody>
      </p:sp>
      <p:sp>
        <p:nvSpPr>
          <p:cNvPr id="7" name="Text 4"/>
          <p:cNvSpPr/>
          <p:nvPr/>
        </p:nvSpPr>
        <p:spPr>
          <a:xfrm>
            <a:off x="864037" y="4239697"/>
            <a:ext cx="12902327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Auxiliary memory, also known as secondary storage, refers to storage devices that provide additional memory capacity beyond a computer's primary memory (RAM). These external storage solutions allow for long-term data retention and expanded data storage capabilities.</a:t>
            </a:r>
            <a:endParaRPr lang="en-US" sz="1944" dirty="0"/>
          </a:p>
        </p:txBody>
      </p:sp>
      <p:sp>
        <p:nvSpPr>
          <p:cNvPr id="8" name="TextBox 7"/>
          <p:cNvSpPr txBox="1"/>
          <p:nvPr/>
        </p:nvSpPr>
        <p:spPr>
          <a:xfrm>
            <a:off x="9720197" y="5949863"/>
            <a:ext cx="4471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by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K.VENKATESH</a:t>
            </a:r>
          </a:p>
          <a:p>
            <a:pPr algn="ctr"/>
            <a:r>
              <a:rPr lang="en-US" dirty="0" smtClean="0"/>
              <a:t>MCA DEPARTMENT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64037" y="2556272"/>
            <a:ext cx="7312223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kern="0" spc="-14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What is Auxiliary Memory?</a:t>
            </a:r>
            <a:endParaRPr lang="en-US" sz="4860" dirty="0"/>
          </a:p>
        </p:txBody>
      </p:sp>
      <p:sp>
        <p:nvSpPr>
          <p:cNvPr id="6" name="Text 3"/>
          <p:cNvSpPr/>
          <p:nvPr/>
        </p:nvSpPr>
        <p:spPr>
          <a:xfrm>
            <a:off x="864037" y="3698081"/>
            <a:ext cx="7415927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Auxiliary memory is any type of computer data storage that is not the main memory (RAM) used by the central processing unit (CPU). It provides persistent, non-volatile storage for programs and data that cannot fit in or do not need to be in the computer's main memory.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1757124"/>
            <a:ext cx="7254240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kern="0" spc="-14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Types of Auxiliary Memory</a:t>
            </a:r>
            <a:endParaRPr lang="en-US" sz="4860" dirty="0"/>
          </a:p>
        </p:txBody>
      </p:sp>
      <p:sp>
        <p:nvSpPr>
          <p:cNvPr id="5" name="Shape 3"/>
          <p:cNvSpPr/>
          <p:nvPr/>
        </p:nvSpPr>
        <p:spPr>
          <a:xfrm>
            <a:off x="864037" y="3300055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FCE2CF"/>
          </a:solidFill>
          <a:ln w="15240">
            <a:solidFill>
              <a:srgbClr val="E2C8B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70372" y="3392567"/>
            <a:ext cx="142637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kern="0" spc="-87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916" dirty="0"/>
          </a:p>
        </p:txBody>
      </p:sp>
      <p:sp>
        <p:nvSpPr>
          <p:cNvPr id="7" name="Text 5"/>
          <p:cNvSpPr/>
          <p:nvPr/>
        </p:nvSpPr>
        <p:spPr>
          <a:xfrm>
            <a:off x="1666280" y="3300055"/>
            <a:ext cx="3268861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kern="0" spc="-73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Hard Disk Drives (HDDs)</a:t>
            </a:r>
            <a:endParaRPr lang="en-US" sz="2430" dirty="0"/>
          </a:p>
        </p:txBody>
      </p:sp>
      <p:sp>
        <p:nvSpPr>
          <p:cNvPr id="8" name="Text 6"/>
          <p:cNvSpPr/>
          <p:nvPr/>
        </p:nvSpPr>
        <p:spPr>
          <a:xfrm>
            <a:off x="1666280" y="3833932"/>
            <a:ext cx="552557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Magnetic storage devices that use spinning disks to read and write data.</a:t>
            </a:r>
            <a:endParaRPr lang="en-US" sz="1944" dirty="0"/>
          </a:p>
        </p:txBody>
      </p:sp>
      <p:sp>
        <p:nvSpPr>
          <p:cNvPr id="9" name="Shape 7"/>
          <p:cNvSpPr/>
          <p:nvPr/>
        </p:nvSpPr>
        <p:spPr>
          <a:xfrm>
            <a:off x="7438668" y="3300055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FCE2CF"/>
          </a:solidFill>
          <a:ln w="15240">
            <a:solidFill>
              <a:srgbClr val="E2C8B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620000" y="3392567"/>
            <a:ext cx="192643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kern="0" spc="-87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916" dirty="0"/>
          </a:p>
        </p:txBody>
      </p:sp>
      <p:sp>
        <p:nvSpPr>
          <p:cNvPr id="11" name="Text 9"/>
          <p:cNvSpPr/>
          <p:nvPr/>
        </p:nvSpPr>
        <p:spPr>
          <a:xfrm>
            <a:off x="8240911" y="3300055"/>
            <a:ext cx="3339227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kern="0" spc="-73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Solid-State Drives (SSDs)</a:t>
            </a:r>
            <a:endParaRPr lang="en-US" sz="2430" dirty="0"/>
          </a:p>
        </p:txBody>
      </p:sp>
      <p:sp>
        <p:nvSpPr>
          <p:cNvPr id="12" name="Text 10"/>
          <p:cNvSpPr/>
          <p:nvPr/>
        </p:nvSpPr>
        <p:spPr>
          <a:xfrm>
            <a:off x="8240911" y="3833932"/>
            <a:ext cx="552557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Flash memory-based storage devices with no moving parts, providing faster access times.</a:t>
            </a:r>
            <a:endParaRPr lang="en-US" sz="1944" dirty="0"/>
          </a:p>
        </p:txBody>
      </p:sp>
      <p:sp>
        <p:nvSpPr>
          <p:cNvPr id="13" name="Shape 11"/>
          <p:cNvSpPr/>
          <p:nvPr/>
        </p:nvSpPr>
        <p:spPr>
          <a:xfrm>
            <a:off x="864037" y="5148501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FCE2CF"/>
          </a:solidFill>
          <a:ln w="15240">
            <a:solidFill>
              <a:srgbClr val="E2C8B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41321" y="5241012"/>
            <a:ext cx="200739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kern="0" spc="-87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916" dirty="0"/>
          </a:p>
        </p:txBody>
      </p:sp>
      <p:sp>
        <p:nvSpPr>
          <p:cNvPr id="15" name="Text 13"/>
          <p:cNvSpPr/>
          <p:nvPr/>
        </p:nvSpPr>
        <p:spPr>
          <a:xfrm>
            <a:off x="1666280" y="5148501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kern="0" spc="-73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Optical Discs</a:t>
            </a:r>
            <a:endParaRPr lang="en-US" sz="2430" dirty="0"/>
          </a:p>
        </p:txBody>
      </p:sp>
      <p:sp>
        <p:nvSpPr>
          <p:cNvPr id="16" name="Text 14"/>
          <p:cNvSpPr/>
          <p:nvPr/>
        </p:nvSpPr>
        <p:spPr>
          <a:xfrm>
            <a:off x="1666280" y="5682377"/>
            <a:ext cx="552557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 storage on CDs, DVDs, and Blu-ray discs using laser light to read and write.</a:t>
            </a:r>
            <a:endParaRPr lang="en-US" sz="1944" dirty="0"/>
          </a:p>
        </p:txBody>
      </p:sp>
      <p:sp>
        <p:nvSpPr>
          <p:cNvPr id="17" name="Shape 15"/>
          <p:cNvSpPr/>
          <p:nvPr/>
        </p:nvSpPr>
        <p:spPr>
          <a:xfrm>
            <a:off x="7438668" y="5148501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FCE2CF"/>
          </a:solidFill>
          <a:ln w="15240">
            <a:solidFill>
              <a:srgbClr val="E2C8B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612261" y="5241012"/>
            <a:ext cx="208121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kern="0" spc="-87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4</a:t>
            </a:r>
            <a:endParaRPr lang="en-US" sz="2916" dirty="0"/>
          </a:p>
        </p:txBody>
      </p:sp>
      <p:sp>
        <p:nvSpPr>
          <p:cNvPr id="19" name="Text 17"/>
          <p:cNvSpPr/>
          <p:nvPr/>
        </p:nvSpPr>
        <p:spPr>
          <a:xfrm>
            <a:off x="8240911" y="5148501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kern="0" spc="-73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Removable Media</a:t>
            </a:r>
            <a:endParaRPr lang="en-US" sz="2430" dirty="0"/>
          </a:p>
        </p:txBody>
      </p:sp>
      <p:sp>
        <p:nvSpPr>
          <p:cNvPr id="20" name="Text 18"/>
          <p:cNvSpPr/>
          <p:nvPr/>
        </p:nvSpPr>
        <p:spPr>
          <a:xfrm>
            <a:off x="8240911" y="5682377"/>
            <a:ext cx="552557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Portable storage like USB flash drives, memory cards, and external hard drives.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2203013"/>
            <a:ext cx="9731216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kern="0" spc="-14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Characteristics of Auxiliary Memory</a:t>
            </a:r>
            <a:endParaRPr lang="en-US" sz="4860" dirty="0"/>
          </a:p>
        </p:txBody>
      </p:sp>
      <p:sp>
        <p:nvSpPr>
          <p:cNvPr id="5" name="Text 3"/>
          <p:cNvSpPr/>
          <p:nvPr/>
        </p:nvSpPr>
        <p:spPr>
          <a:xfrm>
            <a:off x="864037" y="359163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kern="0" spc="-73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Large Capacity</a:t>
            </a:r>
            <a:endParaRPr lang="en-US" sz="2430" dirty="0"/>
          </a:p>
        </p:txBody>
      </p:sp>
      <p:sp>
        <p:nvSpPr>
          <p:cNvPr id="6" name="Text 4"/>
          <p:cNvSpPr/>
          <p:nvPr/>
        </p:nvSpPr>
        <p:spPr>
          <a:xfrm>
            <a:off x="864037" y="4224218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Auxiliary memory devices can store massive amounts of data, ranging from hundreds of gigabytes to terabytes.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5372695" y="359163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kern="0" spc="-73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Non-Volatile</a:t>
            </a:r>
            <a:endParaRPr lang="en-US" sz="2430" dirty="0"/>
          </a:p>
        </p:txBody>
      </p:sp>
      <p:sp>
        <p:nvSpPr>
          <p:cNvPr id="8" name="Text 6"/>
          <p:cNvSpPr/>
          <p:nvPr/>
        </p:nvSpPr>
        <p:spPr>
          <a:xfrm>
            <a:off x="5372695" y="4224218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 stored in auxiliary memory remains intact even when the power is turned off.</a:t>
            </a:r>
            <a:endParaRPr lang="en-US" sz="1944" dirty="0"/>
          </a:p>
        </p:txBody>
      </p:sp>
      <p:sp>
        <p:nvSpPr>
          <p:cNvPr id="9" name="Text 7"/>
          <p:cNvSpPr/>
          <p:nvPr/>
        </p:nvSpPr>
        <p:spPr>
          <a:xfrm>
            <a:off x="9881354" y="359163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kern="0" spc="-73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Slower Access</a:t>
            </a:r>
            <a:endParaRPr lang="en-US" sz="2430" dirty="0"/>
          </a:p>
        </p:txBody>
      </p:sp>
      <p:sp>
        <p:nvSpPr>
          <p:cNvPr id="10" name="Text 8"/>
          <p:cNvSpPr/>
          <p:nvPr/>
        </p:nvSpPr>
        <p:spPr>
          <a:xfrm>
            <a:off x="9881354" y="4224218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Auxiliary memory has slower read/write speeds compared to the main memory (RAM).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2190631"/>
            <a:ext cx="8836819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kern="0" spc="-14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Advantages of Auxiliary Memory</a:t>
            </a:r>
            <a:endParaRPr lang="en-US" sz="486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3455908"/>
            <a:ext cx="617220" cy="6172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64037" y="4319945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kern="0" spc="-73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Large Capacity</a:t>
            </a:r>
            <a:endParaRPr lang="en-US" sz="2430" dirty="0"/>
          </a:p>
        </p:txBody>
      </p:sp>
      <p:sp>
        <p:nvSpPr>
          <p:cNvPr id="7" name="Text 4"/>
          <p:cNvSpPr/>
          <p:nvPr/>
        </p:nvSpPr>
        <p:spPr>
          <a:xfrm>
            <a:off x="864037" y="4853821"/>
            <a:ext cx="4053840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Auxiliary memory can store much more data than the computer's primary memory.</a:t>
            </a:r>
            <a:endParaRPr lang="en-US" sz="1944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161" y="3455908"/>
            <a:ext cx="617220" cy="6172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88161" y="4319945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kern="0" spc="-73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Data Persistence</a:t>
            </a:r>
            <a:endParaRPr lang="en-US" sz="2430" dirty="0"/>
          </a:p>
        </p:txBody>
      </p:sp>
      <p:sp>
        <p:nvSpPr>
          <p:cNvPr id="10" name="Text 6"/>
          <p:cNvSpPr/>
          <p:nvPr/>
        </p:nvSpPr>
        <p:spPr>
          <a:xfrm>
            <a:off x="5288161" y="4853821"/>
            <a:ext cx="4053959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 stored in auxiliary memory remains available even when the computer is turned off.</a:t>
            </a:r>
            <a:endParaRPr lang="en-US" sz="1944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404" y="3455908"/>
            <a:ext cx="617220" cy="61722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712404" y="4319945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kern="0" spc="-73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Cost Effective</a:t>
            </a:r>
            <a:endParaRPr lang="en-US" sz="2430" dirty="0"/>
          </a:p>
        </p:txBody>
      </p:sp>
      <p:sp>
        <p:nvSpPr>
          <p:cNvPr id="13" name="Text 8"/>
          <p:cNvSpPr/>
          <p:nvPr/>
        </p:nvSpPr>
        <p:spPr>
          <a:xfrm>
            <a:off x="9712404" y="4853821"/>
            <a:ext cx="4053959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Auxiliary memory solutions are generally less expensive per gigabyte of storage.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2700"/>
            </a:avLst>
          </a:prstGeom>
          <a:solidFill>
            <a:srgbClr val="FFF8F0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64037" y="2027277"/>
            <a:ext cx="9610130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kern="0" spc="-14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Disadvantages of Auxiliary Memory</a:t>
            </a:r>
            <a:endParaRPr lang="en-US" sz="4860" dirty="0"/>
          </a:p>
        </p:txBody>
      </p:sp>
      <p:sp>
        <p:nvSpPr>
          <p:cNvPr id="7" name="Shape 4"/>
          <p:cNvSpPr/>
          <p:nvPr/>
        </p:nvSpPr>
        <p:spPr>
          <a:xfrm>
            <a:off x="864037" y="3169087"/>
            <a:ext cx="4136231" cy="3033236"/>
          </a:xfrm>
          <a:prstGeom prst="roundRect">
            <a:avLst>
              <a:gd name="adj" fmla="val 3663"/>
            </a:avLst>
          </a:prstGeom>
          <a:solidFill>
            <a:srgbClr val="FCE2CF"/>
          </a:solidFill>
          <a:ln w="1524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26093" y="3431143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kern="0" spc="-73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Slower Access</a:t>
            </a:r>
            <a:endParaRPr lang="en-US" sz="2430" dirty="0"/>
          </a:p>
        </p:txBody>
      </p:sp>
      <p:sp>
        <p:nvSpPr>
          <p:cNvPr id="9" name="Text 6"/>
          <p:cNvSpPr/>
          <p:nvPr/>
        </p:nvSpPr>
        <p:spPr>
          <a:xfrm>
            <a:off x="1126093" y="3965019"/>
            <a:ext cx="3612118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Auxiliary memory has longer access times compared to primary memory, resulting in slower data retrieval.</a:t>
            </a:r>
            <a:endParaRPr lang="en-US" sz="1944" dirty="0"/>
          </a:p>
        </p:txBody>
      </p:sp>
      <p:sp>
        <p:nvSpPr>
          <p:cNvPr id="10" name="Shape 7"/>
          <p:cNvSpPr/>
          <p:nvPr/>
        </p:nvSpPr>
        <p:spPr>
          <a:xfrm>
            <a:off x="5247084" y="3169087"/>
            <a:ext cx="4136231" cy="3033236"/>
          </a:xfrm>
          <a:prstGeom prst="roundRect">
            <a:avLst>
              <a:gd name="adj" fmla="val 3663"/>
            </a:avLst>
          </a:prstGeom>
          <a:solidFill>
            <a:srgbClr val="FCE2CF"/>
          </a:solidFill>
          <a:ln w="1524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509141" y="3431143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kern="0" spc="-73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Limited Portability</a:t>
            </a:r>
            <a:endParaRPr lang="en-US" sz="2430" dirty="0"/>
          </a:p>
        </p:txBody>
      </p:sp>
      <p:sp>
        <p:nvSpPr>
          <p:cNvPr id="12" name="Text 9"/>
          <p:cNvSpPr/>
          <p:nvPr/>
        </p:nvSpPr>
        <p:spPr>
          <a:xfrm>
            <a:off x="5509141" y="3965019"/>
            <a:ext cx="3612118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Most auxiliary memory devices are not as portable as primary memory (RAM).</a:t>
            </a:r>
            <a:endParaRPr lang="en-US" sz="1944" dirty="0"/>
          </a:p>
        </p:txBody>
      </p:sp>
      <p:sp>
        <p:nvSpPr>
          <p:cNvPr id="13" name="Shape 10"/>
          <p:cNvSpPr/>
          <p:nvPr/>
        </p:nvSpPr>
        <p:spPr>
          <a:xfrm>
            <a:off x="9630132" y="3169087"/>
            <a:ext cx="4136231" cy="3033236"/>
          </a:xfrm>
          <a:prstGeom prst="roundRect">
            <a:avLst>
              <a:gd name="adj" fmla="val 3663"/>
            </a:avLst>
          </a:prstGeom>
          <a:solidFill>
            <a:srgbClr val="FCE2CF"/>
          </a:solidFill>
          <a:ln w="1524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92189" y="3431143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kern="0" spc="-73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Potential Data Loss</a:t>
            </a:r>
            <a:endParaRPr lang="en-US" sz="2430" dirty="0"/>
          </a:p>
        </p:txBody>
      </p:sp>
      <p:sp>
        <p:nvSpPr>
          <p:cNvPr id="15" name="Text 12"/>
          <p:cNvSpPr/>
          <p:nvPr/>
        </p:nvSpPr>
        <p:spPr>
          <a:xfrm>
            <a:off x="9892189" y="3965019"/>
            <a:ext cx="3612118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Auxiliary memory can be susceptible to physical damage, power outages, or software/hardware failures, leading to data loss.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2637"/>
            </a:avLst>
          </a:prstGeom>
          <a:solidFill>
            <a:srgbClr val="FFF8F0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43677" y="664488"/>
            <a:ext cx="8858964" cy="7533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932"/>
              </a:lnSpc>
              <a:buNone/>
            </a:pPr>
            <a:r>
              <a:rPr lang="en-US" sz="4746" kern="0" spc="-142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Applications of Auxiliary Memory</a:t>
            </a:r>
            <a:endParaRPr lang="en-US" sz="4746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77" y="1779389"/>
            <a:ext cx="1205389" cy="192857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410658" y="2020372"/>
            <a:ext cx="3013472" cy="3765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66"/>
              </a:lnSpc>
              <a:buNone/>
            </a:pPr>
            <a:r>
              <a:rPr lang="en-US" sz="2373" kern="0" spc="-71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Data Archiving</a:t>
            </a:r>
            <a:endParaRPr lang="en-US" sz="2373" dirty="0"/>
          </a:p>
        </p:txBody>
      </p:sp>
      <p:sp>
        <p:nvSpPr>
          <p:cNvPr id="9" name="Text 5"/>
          <p:cNvSpPr/>
          <p:nvPr/>
        </p:nvSpPr>
        <p:spPr>
          <a:xfrm>
            <a:off x="2410658" y="2541508"/>
            <a:ext cx="11376065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7"/>
              </a:lnSpc>
              <a:buNone/>
            </a:pPr>
            <a:r>
              <a:rPr lang="en-US" sz="1898" kern="0" spc="-3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Storing large amounts of infrequently accessed data for long-term preservation.</a:t>
            </a:r>
            <a:endParaRPr lang="en-US" sz="1898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7" y="3707963"/>
            <a:ext cx="1205389" cy="192857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410658" y="3948946"/>
            <a:ext cx="3013472" cy="3765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66"/>
              </a:lnSpc>
              <a:buNone/>
            </a:pPr>
            <a:r>
              <a:rPr lang="en-US" sz="2373" kern="0" spc="-71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Backup and Recovery</a:t>
            </a:r>
            <a:endParaRPr lang="en-US" sz="2373" dirty="0"/>
          </a:p>
        </p:txBody>
      </p:sp>
      <p:sp>
        <p:nvSpPr>
          <p:cNvPr id="12" name="Text 7"/>
          <p:cNvSpPr/>
          <p:nvPr/>
        </p:nvSpPr>
        <p:spPr>
          <a:xfrm>
            <a:off x="2410658" y="4470082"/>
            <a:ext cx="11376065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7"/>
              </a:lnSpc>
              <a:buNone/>
            </a:pPr>
            <a:r>
              <a:rPr lang="en-US" sz="1898" kern="0" spc="-3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Providing a secure location to backup important files and enable data recovery.</a:t>
            </a:r>
            <a:endParaRPr lang="en-US" sz="1898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77" y="5636538"/>
            <a:ext cx="1205389" cy="192857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2410658" y="5877520"/>
            <a:ext cx="3013472" cy="3765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66"/>
              </a:lnSpc>
              <a:buNone/>
            </a:pPr>
            <a:r>
              <a:rPr lang="en-US" sz="2373" kern="0" spc="-71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Multimedia Storage</a:t>
            </a:r>
            <a:endParaRPr lang="en-US" sz="2373" dirty="0"/>
          </a:p>
        </p:txBody>
      </p:sp>
      <p:sp>
        <p:nvSpPr>
          <p:cNvPr id="15" name="Text 9"/>
          <p:cNvSpPr/>
          <p:nvPr/>
        </p:nvSpPr>
        <p:spPr>
          <a:xfrm>
            <a:off x="2410658" y="6398657"/>
            <a:ext cx="11376065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7"/>
              </a:lnSpc>
              <a:buNone/>
            </a:pPr>
            <a:r>
              <a:rPr lang="en-US" sz="1898" kern="0" spc="-3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Storing high-resolution photos, videos, and other large media files.</a:t>
            </a:r>
            <a:endParaRPr lang="en-US" sz="1898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2700"/>
            </a:avLst>
          </a:prstGeom>
          <a:solidFill>
            <a:srgbClr val="FFF8F0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64037" y="2753797"/>
            <a:ext cx="6172200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kern="0" spc="-14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Conclusion</a:t>
            </a:r>
            <a:endParaRPr lang="en-US" sz="4860" dirty="0"/>
          </a:p>
        </p:txBody>
      </p:sp>
      <p:sp>
        <p:nvSpPr>
          <p:cNvPr id="7" name="Text 4"/>
          <p:cNvSpPr/>
          <p:nvPr/>
        </p:nvSpPr>
        <p:spPr>
          <a:xfrm>
            <a:off x="864037" y="3895606"/>
            <a:ext cx="12902327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Auxiliary memory plays a crucial role in modern computing by providing abundant, persistent storage beyond a computer's primary memory. While it offers advantages in capacity and cost-effectiveness, it also has limitations in access speed and portability. Effectively leveraging auxiliary memory is essential for comprehensive data management and long-term preservation.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Custom</PresentationFormat>
  <Paragraphs>58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DNR58</cp:lastModifiedBy>
  <cp:revision>4</cp:revision>
  <dcterms:created xsi:type="dcterms:W3CDTF">2024-06-24T13:33:44Z</dcterms:created>
  <dcterms:modified xsi:type="dcterms:W3CDTF">2024-06-28T04:15:42Z</dcterms:modified>
</cp:coreProperties>
</file>