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4630400" cy="8229600"/>
  <p:notesSz cx="8229600" cy="146304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11"/>
    <p:restoredTop sz="94610"/>
  </p:normalViewPr>
  <p:slideViewPr>
    <p:cSldViewPr snapToGrid="0" snapToObjects="1">
      <p:cViewPr varScale="1">
        <p:scale>
          <a:sx n="76" d="100"/>
          <a:sy n="76" d="100"/>
        </p:scale>
        <p:origin x="-480" y="-102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80433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121212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1F1F1F"/>
          </a:solidFill>
          <a:ln/>
        </p:spPr>
      </p:sp>
      <p:sp>
        <p:nvSpPr>
          <p:cNvPr id="4" name="Text 2"/>
          <p:cNvSpPr/>
          <p:nvPr/>
        </p:nvSpPr>
        <p:spPr>
          <a:xfrm>
            <a:off x="864037" y="3002280"/>
            <a:ext cx="11702653" cy="1064657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8384"/>
              </a:lnSpc>
              <a:buNone/>
            </a:pPr>
            <a:r>
              <a:rPr lang="en-US" sz="6707" kern="0" spc="-67" dirty="0">
                <a:solidFill>
                  <a:srgbClr val="FA95AF"/>
                </a:solidFill>
                <a:latin typeface="Anton" pitchFamily="34" charset="0"/>
                <a:ea typeface="Anton" pitchFamily="34" charset="-122"/>
                <a:cs typeface="Anton" pitchFamily="34" charset="-120"/>
              </a:rPr>
              <a:t>Introduction to Computer Registers</a:t>
            </a:r>
            <a:endParaRPr lang="en-US" sz="6707" dirty="0"/>
          </a:p>
        </p:txBody>
      </p:sp>
      <p:sp>
        <p:nvSpPr>
          <p:cNvPr id="5" name="Text 3"/>
          <p:cNvSpPr/>
          <p:nvPr/>
        </p:nvSpPr>
        <p:spPr>
          <a:xfrm>
            <a:off x="864037" y="4437221"/>
            <a:ext cx="12902327" cy="790099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3110"/>
              </a:lnSpc>
              <a:buNone/>
            </a:pPr>
            <a:r>
              <a:rPr lang="en-US" sz="1944" kern="0" spc="-39" dirty="0">
                <a:solidFill>
                  <a:srgbClr val="E0D6DE"/>
                </a:solidFill>
                <a:latin typeface="Fira Sans" pitchFamily="34" charset="0"/>
                <a:ea typeface="Fira Sans" pitchFamily="34" charset="-122"/>
                <a:cs typeface="Fira Sans" pitchFamily="34" charset="-120"/>
              </a:rPr>
              <a:t> Computer registers are high-speed storage units within a CPU that hold data, addresses, and instructions. They act as the brain's temporary memory, enabling rapid access and manipulation of information essential for program execution.</a:t>
            </a:r>
            <a:endParaRPr lang="en-US" sz="1944" dirty="0"/>
          </a:p>
        </p:txBody>
      </p:sp>
      <p:sp>
        <p:nvSpPr>
          <p:cNvPr id="6" name="TextBox 5"/>
          <p:cNvSpPr txBox="1"/>
          <p:nvPr/>
        </p:nvSpPr>
        <p:spPr>
          <a:xfrm>
            <a:off x="9983244" y="6062597"/>
            <a:ext cx="36200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Presented by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K.VENKATESH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MCA DEPARTMENT</a:t>
            </a: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121212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1F1F1F"/>
          </a:solidFill>
          <a:ln/>
        </p:spPr>
      </p:sp>
      <p:sp>
        <p:nvSpPr>
          <p:cNvPr id="4" name="Text 2"/>
          <p:cNvSpPr/>
          <p:nvPr/>
        </p:nvSpPr>
        <p:spPr>
          <a:xfrm>
            <a:off x="864037" y="1559600"/>
            <a:ext cx="8255675" cy="771525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6075"/>
              </a:lnSpc>
              <a:buNone/>
            </a:pPr>
            <a:r>
              <a:rPr lang="en-US" sz="4860" kern="0" spc="-49" dirty="0">
                <a:solidFill>
                  <a:srgbClr val="FA95AF"/>
                </a:solidFill>
                <a:latin typeface="Anton" pitchFamily="34" charset="0"/>
                <a:ea typeface="Anton" pitchFamily="34" charset="-122"/>
                <a:cs typeface="Anton" pitchFamily="34" charset="-120"/>
              </a:rPr>
              <a:t>Purpose and Function of Registers</a:t>
            </a:r>
            <a:endParaRPr lang="en-US" sz="4860" dirty="0"/>
          </a:p>
        </p:txBody>
      </p:sp>
      <p:sp>
        <p:nvSpPr>
          <p:cNvPr id="5" name="Shape 3"/>
          <p:cNvSpPr/>
          <p:nvPr/>
        </p:nvSpPr>
        <p:spPr>
          <a:xfrm>
            <a:off x="864037" y="3102531"/>
            <a:ext cx="555427" cy="555427"/>
          </a:xfrm>
          <a:prstGeom prst="roundRect">
            <a:avLst>
              <a:gd name="adj" fmla="val 26670"/>
            </a:avLst>
          </a:prstGeom>
          <a:solidFill>
            <a:srgbClr val="0D0D0D"/>
          </a:solidFill>
          <a:ln/>
        </p:spPr>
      </p:sp>
      <p:sp>
        <p:nvSpPr>
          <p:cNvPr id="6" name="Text 4"/>
          <p:cNvSpPr/>
          <p:nvPr/>
        </p:nvSpPr>
        <p:spPr>
          <a:xfrm>
            <a:off x="1082397" y="3195042"/>
            <a:ext cx="118705" cy="370284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2916"/>
              </a:lnSpc>
              <a:buNone/>
            </a:pPr>
            <a:r>
              <a:rPr lang="en-US" sz="2916" kern="0" spc="-29" dirty="0">
                <a:solidFill>
                  <a:srgbClr val="FA95AF"/>
                </a:solidFill>
                <a:latin typeface="Anton" pitchFamily="34" charset="0"/>
                <a:ea typeface="Anton" pitchFamily="34" charset="-122"/>
                <a:cs typeface="Anton" pitchFamily="34" charset="-120"/>
              </a:rPr>
              <a:t>1</a:t>
            </a:r>
            <a:endParaRPr lang="en-US" sz="2916" dirty="0"/>
          </a:p>
        </p:txBody>
      </p:sp>
      <p:sp>
        <p:nvSpPr>
          <p:cNvPr id="7" name="Text 5"/>
          <p:cNvSpPr/>
          <p:nvPr/>
        </p:nvSpPr>
        <p:spPr>
          <a:xfrm>
            <a:off x="1666280" y="3102531"/>
            <a:ext cx="3086100" cy="38576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3038"/>
              </a:lnSpc>
              <a:buNone/>
            </a:pPr>
            <a:r>
              <a:rPr lang="en-US" sz="2430" kern="0" spc="-24" dirty="0">
                <a:solidFill>
                  <a:srgbClr val="FA95AF"/>
                </a:solidFill>
                <a:latin typeface="Anton" pitchFamily="34" charset="0"/>
                <a:ea typeface="Anton" pitchFamily="34" charset="-122"/>
                <a:cs typeface="Anton" pitchFamily="34" charset="-120"/>
              </a:rPr>
              <a:t>Data Storage</a:t>
            </a:r>
            <a:endParaRPr lang="en-US" sz="2430" dirty="0"/>
          </a:p>
        </p:txBody>
      </p:sp>
      <p:sp>
        <p:nvSpPr>
          <p:cNvPr id="8" name="Text 6"/>
          <p:cNvSpPr/>
          <p:nvPr/>
        </p:nvSpPr>
        <p:spPr>
          <a:xfrm>
            <a:off x="1666280" y="3636407"/>
            <a:ext cx="5525572" cy="790099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3110"/>
              </a:lnSpc>
              <a:buNone/>
            </a:pPr>
            <a:r>
              <a:rPr lang="en-US" sz="1944" kern="0" spc="-39" dirty="0">
                <a:solidFill>
                  <a:srgbClr val="E0D6DE"/>
                </a:solidFill>
                <a:latin typeface="Fira Sans" pitchFamily="34" charset="0"/>
                <a:ea typeface="Fira Sans" pitchFamily="34" charset="-122"/>
                <a:cs typeface="Fira Sans" pitchFamily="34" charset="-120"/>
              </a:rPr>
              <a:t>Registers temporarily store the data and results of computations performed by the CPU.</a:t>
            </a:r>
            <a:endParaRPr lang="en-US" sz="1944" dirty="0"/>
          </a:p>
        </p:txBody>
      </p:sp>
      <p:sp>
        <p:nvSpPr>
          <p:cNvPr id="9" name="Shape 7"/>
          <p:cNvSpPr/>
          <p:nvPr/>
        </p:nvSpPr>
        <p:spPr>
          <a:xfrm>
            <a:off x="7438668" y="3102531"/>
            <a:ext cx="555427" cy="555427"/>
          </a:xfrm>
          <a:prstGeom prst="roundRect">
            <a:avLst>
              <a:gd name="adj" fmla="val 26670"/>
            </a:avLst>
          </a:prstGeom>
          <a:solidFill>
            <a:srgbClr val="0D0D0D"/>
          </a:solidFill>
          <a:ln/>
        </p:spPr>
      </p:sp>
      <p:sp>
        <p:nvSpPr>
          <p:cNvPr id="10" name="Text 8"/>
          <p:cNvSpPr/>
          <p:nvPr/>
        </p:nvSpPr>
        <p:spPr>
          <a:xfrm>
            <a:off x="7626667" y="3195042"/>
            <a:ext cx="179308" cy="370284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2916"/>
              </a:lnSpc>
              <a:buNone/>
            </a:pPr>
            <a:r>
              <a:rPr lang="en-US" sz="2916" kern="0" spc="-29" dirty="0">
                <a:solidFill>
                  <a:srgbClr val="FA95AF"/>
                </a:solidFill>
                <a:latin typeface="Anton" pitchFamily="34" charset="0"/>
                <a:ea typeface="Anton" pitchFamily="34" charset="-122"/>
                <a:cs typeface="Anton" pitchFamily="34" charset="-120"/>
              </a:rPr>
              <a:t>2</a:t>
            </a:r>
            <a:endParaRPr lang="en-US" sz="2916" dirty="0"/>
          </a:p>
        </p:txBody>
      </p:sp>
      <p:sp>
        <p:nvSpPr>
          <p:cNvPr id="11" name="Text 9"/>
          <p:cNvSpPr/>
          <p:nvPr/>
        </p:nvSpPr>
        <p:spPr>
          <a:xfrm>
            <a:off x="8240911" y="3102531"/>
            <a:ext cx="3086100" cy="38576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3038"/>
              </a:lnSpc>
              <a:buNone/>
            </a:pPr>
            <a:r>
              <a:rPr lang="en-US" sz="2430" kern="0" spc="-24" dirty="0">
                <a:solidFill>
                  <a:srgbClr val="FA95AF"/>
                </a:solidFill>
                <a:latin typeface="Anton" pitchFamily="34" charset="0"/>
                <a:ea typeface="Anton" pitchFamily="34" charset="-122"/>
                <a:cs typeface="Anton" pitchFamily="34" charset="-120"/>
              </a:rPr>
              <a:t>Address Holding</a:t>
            </a:r>
            <a:endParaRPr lang="en-US" sz="2430" dirty="0"/>
          </a:p>
        </p:txBody>
      </p:sp>
      <p:sp>
        <p:nvSpPr>
          <p:cNvPr id="12" name="Text 10"/>
          <p:cNvSpPr/>
          <p:nvPr/>
        </p:nvSpPr>
        <p:spPr>
          <a:xfrm>
            <a:off x="8240911" y="3636407"/>
            <a:ext cx="5525572" cy="790099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3110"/>
              </a:lnSpc>
              <a:buNone/>
            </a:pPr>
            <a:r>
              <a:rPr lang="en-US" sz="1944" kern="0" spc="-39" dirty="0">
                <a:solidFill>
                  <a:srgbClr val="E0D6DE"/>
                </a:solidFill>
                <a:latin typeface="Fira Sans" pitchFamily="34" charset="0"/>
                <a:ea typeface="Fira Sans" pitchFamily="34" charset="-122"/>
                <a:cs typeface="Fira Sans" pitchFamily="34" charset="-120"/>
              </a:rPr>
              <a:t>Registers hold the memory addresses required to fetch instructions and data from main memory.</a:t>
            </a:r>
            <a:endParaRPr lang="en-US" sz="1944" dirty="0"/>
          </a:p>
        </p:txBody>
      </p:sp>
      <p:sp>
        <p:nvSpPr>
          <p:cNvPr id="13" name="Shape 11"/>
          <p:cNvSpPr/>
          <p:nvPr/>
        </p:nvSpPr>
        <p:spPr>
          <a:xfrm>
            <a:off x="864037" y="4950976"/>
            <a:ext cx="555427" cy="555427"/>
          </a:xfrm>
          <a:prstGeom prst="roundRect">
            <a:avLst>
              <a:gd name="adj" fmla="val 26670"/>
            </a:avLst>
          </a:prstGeom>
          <a:solidFill>
            <a:srgbClr val="0D0D0D"/>
          </a:solidFill>
          <a:ln/>
        </p:spPr>
      </p:sp>
      <p:sp>
        <p:nvSpPr>
          <p:cNvPr id="14" name="Text 12"/>
          <p:cNvSpPr/>
          <p:nvPr/>
        </p:nvSpPr>
        <p:spPr>
          <a:xfrm>
            <a:off x="1052036" y="5043488"/>
            <a:ext cx="179308" cy="370284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2916"/>
              </a:lnSpc>
              <a:buNone/>
            </a:pPr>
            <a:r>
              <a:rPr lang="en-US" sz="2916" kern="0" spc="-29" dirty="0">
                <a:solidFill>
                  <a:srgbClr val="FA95AF"/>
                </a:solidFill>
                <a:latin typeface="Anton" pitchFamily="34" charset="0"/>
                <a:ea typeface="Anton" pitchFamily="34" charset="-122"/>
                <a:cs typeface="Anton" pitchFamily="34" charset="-120"/>
              </a:rPr>
              <a:t>3</a:t>
            </a:r>
            <a:endParaRPr lang="en-US" sz="2916" dirty="0"/>
          </a:p>
        </p:txBody>
      </p:sp>
      <p:sp>
        <p:nvSpPr>
          <p:cNvPr id="15" name="Text 13"/>
          <p:cNvSpPr/>
          <p:nvPr/>
        </p:nvSpPr>
        <p:spPr>
          <a:xfrm>
            <a:off x="1666280" y="4950976"/>
            <a:ext cx="3086100" cy="38576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3038"/>
              </a:lnSpc>
              <a:buNone/>
            </a:pPr>
            <a:r>
              <a:rPr lang="en-US" sz="2430" kern="0" spc="-24" dirty="0">
                <a:solidFill>
                  <a:srgbClr val="FA95AF"/>
                </a:solidFill>
                <a:latin typeface="Anton" pitchFamily="34" charset="0"/>
                <a:ea typeface="Anton" pitchFamily="34" charset="-122"/>
                <a:cs typeface="Anton" pitchFamily="34" charset="-120"/>
              </a:rPr>
              <a:t>Instruction Fetching</a:t>
            </a:r>
            <a:endParaRPr lang="en-US" sz="2430" dirty="0"/>
          </a:p>
        </p:txBody>
      </p:sp>
      <p:sp>
        <p:nvSpPr>
          <p:cNvPr id="16" name="Text 14"/>
          <p:cNvSpPr/>
          <p:nvPr/>
        </p:nvSpPr>
        <p:spPr>
          <a:xfrm>
            <a:off x="1666280" y="5484852"/>
            <a:ext cx="5525572" cy="790099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3110"/>
              </a:lnSpc>
              <a:buNone/>
            </a:pPr>
            <a:r>
              <a:rPr lang="en-US" sz="1944" kern="0" spc="-39" dirty="0">
                <a:solidFill>
                  <a:srgbClr val="E0D6DE"/>
                </a:solidFill>
                <a:latin typeface="Fira Sans" pitchFamily="34" charset="0"/>
                <a:ea typeface="Fira Sans" pitchFamily="34" charset="-122"/>
                <a:cs typeface="Fira Sans" pitchFamily="34" charset="-120"/>
              </a:rPr>
              <a:t>Registers retrieve program instructions from memory for execution by the CPU.</a:t>
            </a:r>
            <a:endParaRPr lang="en-US" sz="1944" dirty="0"/>
          </a:p>
        </p:txBody>
      </p:sp>
      <p:sp>
        <p:nvSpPr>
          <p:cNvPr id="17" name="Shape 15"/>
          <p:cNvSpPr/>
          <p:nvPr/>
        </p:nvSpPr>
        <p:spPr>
          <a:xfrm>
            <a:off x="7438668" y="4950976"/>
            <a:ext cx="555427" cy="555427"/>
          </a:xfrm>
          <a:prstGeom prst="roundRect">
            <a:avLst>
              <a:gd name="adj" fmla="val 26670"/>
            </a:avLst>
          </a:prstGeom>
          <a:solidFill>
            <a:srgbClr val="0D0D0D"/>
          </a:solidFill>
          <a:ln/>
        </p:spPr>
      </p:sp>
      <p:sp>
        <p:nvSpPr>
          <p:cNvPr id="18" name="Text 16"/>
          <p:cNvSpPr/>
          <p:nvPr/>
        </p:nvSpPr>
        <p:spPr>
          <a:xfrm>
            <a:off x="7626667" y="5043488"/>
            <a:ext cx="179308" cy="370284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2916"/>
              </a:lnSpc>
              <a:buNone/>
            </a:pPr>
            <a:r>
              <a:rPr lang="en-US" sz="2916" kern="0" spc="-29" dirty="0">
                <a:solidFill>
                  <a:srgbClr val="FA95AF"/>
                </a:solidFill>
                <a:latin typeface="Anton" pitchFamily="34" charset="0"/>
                <a:ea typeface="Anton" pitchFamily="34" charset="-122"/>
                <a:cs typeface="Anton" pitchFamily="34" charset="-120"/>
              </a:rPr>
              <a:t>4</a:t>
            </a:r>
            <a:endParaRPr lang="en-US" sz="2916" dirty="0"/>
          </a:p>
        </p:txBody>
      </p:sp>
      <p:sp>
        <p:nvSpPr>
          <p:cNvPr id="19" name="Text 17"/>
          <p:cNvSpPr/>
          <p:nvPr/>
        </p:nvSpPr>
        <p:spPr>
          <a:xfrm>
            <a:off x="8240911" y="4950976"/>
            <a:ext cx="3086100" cy="38576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3038"/>
              </a:lnSpc>
              <a:buNone/>
            </a:pPr>
            <a:r>
              <a:rPr lang="en-US" sz="2430" kern="0" spc="-24" dirty="0">
                <a:solidFill>
                  <a:srgbClr val="FA95AF"/>
                </a:solidFill>
                <a:latin typeface="Anton" pitchFamily="34" charset="0"/>
                <a:ea typeface="Anton" pitchFamily="34" charset="-122"/>
                <a:cs typeface="Anton" pitchFamily="34" charset="-120"/>
              </a:rPr>
              <a:t>Arithmetic Operations</a:t>
            </a:r>
            <a:endParaRPr lang="en-US" sz="2430" dirty="0"/>
          </a:p>
        </p:txBody>
      </p:sp>
      <p:sp>
        <p:nvSpPr>
          <p:cNvPr id="20" name="Text 18"/>
          <p:cNvSpPr/>
          <p:nvPr/>
        </p:nvSpPr>
        <p:spPr>
          <a:xfrm>
            <a:off x="8240911" y="5484852"/>
            <a:ext cx="5525572" cy="1185148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3110"/>
              </a:lnSpc>
              <a:buNone/>
            </a:pPr>
            <a:r>
              <a:rPr lang="en-US" sz="1944" kern="0" spc="-39" dirty="0">
                <a:solidFill>
                  <a:srgbClr val="E0D6DE"/>
                </a:solidFill>
                <a:latin typeface="Fira Sans" pitchFamily="34" charset="0"/>
                <a:ea typeface="Fira Sans" pitchFamily="34" charset="-122"/>
                <a:cs typeface="Fira Sans" pitchFamily="34" charset="-120"/>
              </a:rPr>
              <a:t>Registers facilitate arithmetic and logical operations on data by the CPU's Arithmetic Logic Unit (ALU).</a:t>
            </a:r>
            <a:endParaRPr lang="en-US" sz="1944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121212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1F1F1F"/>
          </a:solidFill>
          <a:ln/>
        </p:spPr>
      </p:sp>
      <p:sp>
        <p:nvSpPr>
          <p:cNvPr id="4" name="Text 2"/>
          <p:cNvSpPr/>
          <p:nvPr/>
        </p:nvSpPr>
        <p:spPr>
          <a:xfrm>
            <a:off x="864037" y="2400538"/>
            <a:ext cx="6172200" cy="771525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6075"/>
              </a:lnSpc>
              <a:buNone/>
            </a:pPr>
            <a:r>
              <a:rPr lang="en-US" sz="4860" kern="0" spc="-49" dirty="0">
                <a:solidFill>
                  <a:srgbClr val="FA95AF"/>
                </a:solidFill>
                <a:latin typeface="Anton" pitchFamily="34" charset="0"/>
                <a:ea typeface="Anton" pitchFamily="34" charset="-122"/>
                <a:cs typeface="Anton" pitchFamily="34" charset="-120"/>
              </a:rPr>
              <a:t>Types of Registers</a:t>
            </a:r>
            <a:endParaRPr lang="en-US" sz="4860" dirty="0"/>
          </a:p>
        </p:txBody>
      </p:sp>
      <p:sp>
        <p:nvSpPr>
          <p:cNvPr id="5" name="Text 3"/>
          <p:cNvSpPr/>
          <p:nvPr/>
        </p:nvSpPr>
        <p:spPr>
          <a:xfrm>
            <a:off x="864037" y="3789164"/>
            <a:ext cx="3213735" cy="38576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3038"/>
              </a:lnSpc>
              <a:buNone/>
            </a:pPr>
            <a:r>
              <a:rPr lang="en-US" sz="2430" kern="0" spc="-24" dirty="0">
                <a:solidFill>
                  <a:srgbClr val="FA95AF"/>
                </a:solidFill>
                <a:latin typeface="Anton" pitchFamily="34" charset="0"/>
                <a:ea typeface="Anton" pitchFamily="34" charset="-122"/>
                <a:cs typeface="Anton" pitchFamily="34" charset="-120"/>
              </a:rPr>
              <a:t>General-Purpose Registers</a:t>
            </a:r>
            <a:endParaRPr lang="en-US" sz="2430" dirty="0"/>
          </a:p>
        </p:txBody>
      </p:sp>
      <p:sp>
        <p:nvSpPr>
          <p:cNvPr id="6" name="Text 4"/>
          <p:cNvSpPr/>
          <p:nvPr/>
        </p:nvSpPr>
        <p:spPr>
          <a:xfrm>
            <a:off x="864037" y="4421743"/>
            <a:ext cx="3898821" cy="790099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3110"/>
              </a:lnSpc>
              <a:buNone/>
            </a:pPr>
            <a:r>
              <a:rPr lang="en-US" sz="1944" kern="0" spc="-39" dirty="0">
                <a:solidFill>
                  <a:srgbClr val="E0D6DE"/>
                </a:solidFill>
                <a:latin typeface="Fira Sans" pitchFamily="34" charset="0"/>
                <a:ea typeface="Fira Sans" pitchFamily="34" charset="-122"/>
                <a:cs typeface="Fira Sans" pitchFamily="34" charset="-120"/>
              </a:rPr>
              <a:t>Used to store data and addresses, accessible by most instructions.</a:t>
            </a:r>
            <a:endParaRPr lang="en-US" sz="1944" dirty="0"/>
          </a:p>
        </p:txBody>
      </p:sp>
      <p:sp>
        <p:nvSpPr>
          <p:cNvPr id="7" name="Text 5"/>
          <p:cNvSpPr/>
          <p:nvPr/>
        </p:nvSpPr>
        <p:spPr>
          <a:xfrm>
            <a:off x="5372695" y="3789164"/>
            <a:ext cx="3176468" cy="38576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3038"/>
              </a:lnSpc>
              <a:buNone/>
            </a:pPr>
            <a:r>
              <a:rPr lang="en-US" sz="2430" kern="0" spc="-24" dirty="0">
                <a:solidFill>
                  <a:srgbClr val="FA95AF"/>
                </a:solidFill>
                <a:latin typeface="Anton" pitchFamily="34" charset="0"/>
                <a:ea typeface="Anton" pitchFamily="34" charset="-122"/>
                <a:cs typeface="Anton" pitchFamily="34" charset="-120"/>
              </a:rPr>
              <a:t>Special-Purpose Registers</a:t>
            </a:r>
            <a:endParaRPr lang="en-US" sz="2430" dirty="0"/>
          </a:p>
        </p:txBody>
      </p:sp>
      <p:sp>
        <p:nvSpPr>
          <p:cNvPr id="8" name="Text 6"/>
          <p:cNvSpPr/>
          <p:nvPr/>
        </p:nvSpPr>
        <p:spPr>
          <a:xfrm>
            <a:off x="5372695" y="4421743"/>
            <a:ext cx="3898821" cy="1185148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3110"/>
              </a:lnSpc>
              <a:buNone/>
            </a:pPr>
            <a:r>
              <a:rPr lang="en-US" sz="1944" kern="0" spc="-39" dirty="0">
                <a:solidFill>
                  <a:srgbClr val="E0D6DE"/>
                </a:solidFill>
                <a:latin typeface="Fira Sans" pitchFamily="34" charset="0"/>
                <a:ea typeface="Fira Sans" pitchFamily="34" charset="-122"/>
                <a:cs typeface="Fira Sans" pitchFamily="34" charset="-120"/>
              </a:rPr>
              <a:t>Dedicated to specific functions, such as the program counter and stack pointer.</a:t>
            </a:r>
            <a:endParaRPr lang="en-US" sz="1944" dirty="0"/>
          </a:p>
        </p:txBody>
      </p:sp>
      <p:sp>
        <p:nvSpPr>
          <p:cNvPr id="9" name="Text 7"/>
          <p:cNvSpPr/>
          <p:nvPr/>
        </p:nvSpPr>
        <p:spPr>
          <a:xfrm>
            <a:off x="9881354" y="3789164"/>
            <a:ext cx="3086100" cy="38576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3038"/>
              </a:lnSpc>
              <a:buNone/>
            </a:pPr>
            <a:r>
              <a:rPr lang="en-US" sz="2430" kern="0" spc="-24" dirty="0">
                <a:solidFill>
                  <a:srgbClr val="FA95AF"/>
                </a:solidFill>
                <a:latin typeface="Anton" pitchFamily="34" charset="0"/>
                <a:ea typeface="Anton" pitchFamily="34" charset="-122"/>
                <a:cs typeface="Anton" pitchFamily="34" charset="-120"/>
              </a:rPr>
              <a:t>Control Registers</a:t>
            </a:r>
            <a:endParaRPr lang="en-US" sz="2430" dirty="0"/>
          </a:p>
        </p:txBody>
      </p:sp>
      <p:sp>
        <p:nvSpPr>
          <p:cNvPr id="10" name="Text 8"/>
          <p:cNvSpPr/>
          <p:nvPr/>
        </p:nvSpPr>
        <p:spPr>
          <a:xfrm>
            <a:off x="9881354" y="4421743"/>
            <a:ext cx="3898821" cy="1185148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3110"/>
              </a:lnSpc>
              <a:buNone/>
            </a:pPr>
            <a:r>
              <a:rPr lang="en-US" sz="1944" kern="0" spc="-39" dirty="0">
                <a:solidFill>
                  <a:srgbClr val="E0D6DE"/>
                </a:solidFill>
                <a:latin typeface="Fira Sans" pitchFamily="34" charset="0"/>
                <a:ea typeface="Fira Sans" pitchFamily="34" charset="-122"/>
                <a:cs typeface="Fira Sans" pitchFamily="34" charset="-120"/>
              </a:rPr>
              <a:t>Manage the CPU's operation, like the status register and memory management unit.</a:t>
            </a:r>
            <a:endParaRPr lang="en-US" sz="1944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121212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1F1F1F"/>
          </a:solidFill>
          <a:ln/>
        </p:spPr>
      </p:sp>
      <p:pic>
        <p:nvPicPr>
          <p:cNvPr id="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5" name="Shape 2"/>
          <p:cNvSpPr/>
          <p:nvPr/>
        </p:nvSpPr>
        <p:spPr>
          <a:xfrm>
            <a:off x="0" y="0"/>
            <a:ext cx="14630400" cy="8229600"/>
          </a:xfrm>
          <a:prstGeom prst="roundRect">
            <a:avLst>
              <a:gd name="adj" fmla="val 1800"/>
            </a:avLst>
          </a:prstGeom>
          <a:solidFill>
            <a:srgbClr val="1F1F1F">
              <a:alpha val="80000"/>
            </a:srgbClr>
          </a:solidFill>
          <a:ln/>
        </p:spPr>
      </p:sp>
      <p:sp>
        <p:nvSpPr>
          <p:cNvPr id="6" name="Text 3"/>
          <p:cNvSpPr/>
          <p:nvPr/>
        </p:nvSpPr>
        <p:spPr>
          <a:xfrm>
            <a:off x="864037" y="1108948"/>
            <a:ext cx="6172200" cy="771525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6075"/>
              </a:lnSpc>
              <a:buNone/>
            </a:pPr>
            <a:r>
              <a:rPr lang="en-US" sz="4860" kern="0" spc="-49" dirty="0">
                <a:solidFill>
                  <a:srgbClr val="FA95AF"/>
                </a:solidFill>
                <a:latin typeface="Anton" pitchFamily="34" charset="0"/>
                <a:ea typeface="Anton" pitchFamily="34" charset="-122"/>
                <a:cs typeface="Anton" pitchFamily="34" charset="-120"/>
              </a:rPr>
              <a:t>Register Architecture</a:t>
            </a:r>
            <a:endParaRPr lang="en-US" sz="4860" dirty="0"/>
          </a:p>
        </p:txBody>
      </p:sp>
      <p:sp>
        <p:nvSpPr>
          <p:cNvPr id="7" name="Shape 4"/>
          <p:cNvSpPr/>
          <p:nvPr/>
        </p:nvSpPr>
        <p:spPr>
          <a:xfrm>
            <a:off x="864037" y="4685705"/>
            <a:ext cx="12902327" cy="49292"/>
          </a:xfrm>
          <a:prstGeom prst="rect">
            <a:avLst/>
          </a:prstGeom>
          <a:solidFill>
            <a:srgbClr val="931F3B"/>
          </a:solidFill>
          <a:ln/>
        </p:spPr>
      </p:sp>
      <p:sp>
        <p:nvSpPr>
          <p:cNvPr id="8" name="Shape 5"/>
          <p:cNvSpPr/>
          <p:nvPr/>
        </p:nvSpPr>
        <p:spPr>
          <a:xfrm>
            <a:off x="4003238" y="3821728"/>
            <a:ext cx="49292" cy="864037"/>
          </a:xfrm>
          <a:prstGeom prst="rect">
            <a:avLst/>
          </a:prstGeom>
          <a:solidFill>
            <a:srgbClr val="931F3B"/>
          </a:solidFill>
          <a:ln/>
        </p:spPr>
      </p:sp>
      <p:sp>
        <p:nvSpPr>
          <p:cNvPr id="9" name="Shape 6"/>
          <p:cNvSpPr/>
          <p:nvPr/>
        </p:nvSpPr>
        <p:spPr>
          <a:xfrm>
            <a:off x="3750231" y="4407991"/>
            <a:ext cx="555427" cy="555427"/>
          </a:xfrm>
          <a:prstGeom prst="roundRect">
            <a:avLst>
              <a:gd name="adj" fmla="val 26670"/>
            </a:avLst>
          </a:prstGeom>
          <a:solidFill>
            <a:srgbClr val="0D0D0D"/>
          </a:solidFill>
          <a:ln/>
        </p:spPr>
      </p:sp>
      <p:sp>
        <p:nvSpPr>
          <p:cNvPr id="10" name="Text 7"/>
          <p:cNvSpPr/>
          <p:nvPr/>
        </p:nvSpPr>
        <p:spPr>
          <a:xfrm>
            <a:off x="3968591" y="4500503"/>
            <a:ext cx="118705" cy="370284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2916"/>
              </a:lnSpc>
              <a:buNone/>
            </a:pPr>
            <a:r>
              <a:rPr lang="en-US" sz="2916" kern="0" spc="-29" dirty="0">
                <a:solidFill>
                  <a:srgbClr val="FA95AF"/>
                </a:solidFill>
                <a:latin typeface="Anton" pitchFamily="34" charset="0"/>
                <a:ea typeface="Anton" pitchFamily="34" charset="-122"/>
                <a:cs typeface="Anton" pitchFamily="34" charset="-120"/>
              </a:rPr>
              <a:t>1</a:t>
            </a:r>
            <a:endParaRPr lang="en-US" sz="2916" dirty="0"/>
          </a:p>
        </p:txBody>
      </p:sp>
      <p:sp>
        <p:nvSpPr>
          <p:cNvPr id="11" name="Text 8"/>
          <p:cNvSpPr/>
          <p:nvPr/>
        </p:nvSpPr>
        <p:spPr>
          <a:xfrm>
            <a:off x="2484834" y="2250758"/>
            <a:ext cx="3086100" cy="38576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3038"/>
              </a:lnSpc>
              <a:buNone/>
            </a:pPr>
            <a:r>
              <a:rPr lang="en-US" sz="2430" kern="0" spc="-24" dirty="0">
                <a:solidFill>
                  <a:srgbClr val="FA95AF"/>
                </a:solidFill>
                <a:latin typeface="Anton" pitchFamily="34" charset="0"/>
                <a:ea typeface="Anton" pitchFamily="34" charset="-122"/>
                <a:cs typeface="Anton" pitchFamily="34" charset="-120"/>
              </a:rPr>
              <a:t>CPU Register File</a:t>
            </a:r>
            <a:endParaRPr lang="en-US" sz="2430" dirty="0"/>
          </a:p>
        </p:txBody>
      </p:sp>
      <p:sp>
        <p:nvSpPr>
          <p:cNvPr id="12" name="Text 9"/>
          <p:cNvSpPr/>
          <p:nvPr/>
        </p:nvSpPr>
        <p:spPr>
          <a:xfrm>
            <a:off x="1110853" y="2784634"/>
            <a:ext cx="5834063" cy="790099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ctr">
              <a:lnSpc>
                <a:spcPts val="3110"/>
              </a:lnSpc>
              <a:buNone/>
            </a:pPr>
            <a:r>
              <a:rPr lang="en-US" sz="1944" kern="0" spc="-39" dirty="0">
                <a:solidFill>
                  <a:srgbClr val="E0D6DE"/>
                </a:solidFill>
                <a:latin typeface="Fira Sans" pitchFamily="34" charset="0"/>
                <a:ea typeface="Fira Sans" pitchFamily="34" charset="-122"/>
                <a:cs typeface="Fira Sans" pitchFamily="34" charset="-120"/>
              </a:rPr>
              <a:t>Provides fast access to a set of general-purpose registers.</a:t>
            </a:r>
            <a:endParaRPr lang="en-US" sz="1944" dirty="0"/>
          </a:p>
        </p:txBody>
      </p:sp>
      <p:sp>
        <p:nvSpPr>
          <p:cNvPr id="13" name="Shape 10"/>
          <p:cNvSpPr/>
          <p:nvPr/>
        </p:nvSpPr>
        <p:spPr>
          <a:xfrm>
            <a:off x="7290435" y="4685645"/>
            <a:ext cx="49292" cy="864037"/>
          </a:xfrm>
          <a:prstGeom prst="rect">
            <a:avLst/>
          </a:prstGeom>
          <a:solidFill>
            <a:srgbClr val="931F3B"/>
          </a:solidFill>
          <a:ln/>
        </p:spPr>
      </p:sp>
      <p:sp>
        <p:nvSpPr>
          <p:cNvPr id="14" name="Shape 11"/>
          <p:cNvSpPr/>
          <p:nvPr/>
        </p:nvSpPr>
        <p:spPr>
          <a:xfrm>
            <a:off x="7037427" y="4407991"/>
            <a:ext cx="555427" cy="555427"/>
          </a:xfrm>
          <a:prstGeom prst="roundRect">
            <a:avLst>
              <a:gd name="adj" fmla="val 26670"/>
            </a:avLst>
          </a:prstGeom>
          <a:solidFill>
            <a:srgbClr val="0D0D0D"/>
          </a:solidFill>
          <a:ln/>
        </p:spPr>
      </p:sp>
      <p:sp>
        <p:nvSpPr>
          <p:cNvPr id="15" name="Text 12"/>
          <p:cNvSpPr/>
          <p:nvPr/>
        </p:nvSpPr>
        <p:spPr>
          <a:xfrm>
            <a:off x="7225427" y="4500503"/>
            <a:ext cx="179308" cy="370284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2916"/>
              </a:lnSpc>
              <a:buNone/>
            </a:pPr>
            <a:r>
              <a:rPr lang="en-US" sz="2916" kern="0" spc="-29" dirty="0">
                <a:solidFill>
                  <a:srgbClr val="FA95AF"/>
                </a:solidFill>
                <a:latin typeface="Anton" pitchFamily="34" charset="0"/>
                <a:ea typeface="Anton" pitchFamily="34" charset="-122"/>
                <a:cs typeface="Anton" pitchFamily="34" charset="-120"/>
              </a:rPr>
              <a:t>2</a:t>
            </a:r>
            <a:endParaRPr lang="en-US" sz="2916" dirty="0"/>
          </a:p>
        </p:txBody>
      </p:sp>
      <p:sp>
        <p:nvSpPr>
          <p:cNvPr id="16" name="Text 13"/>
          <p:cNvSpPr/>
          <p:nvPr/>
        </p:nvSpPr>
        <p:spPr>
          <a:xfrm>
            <a:off x="5772031" y="5796677"/>
            <a:ext cx="3086100" cy="38576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3038"/>
              </a:lnSpc>
              <a:buNone/>
            </a:pPr>
            <a:r>
              <a:rPr lang="en-US" sz="2430" kern="0" spc="-24" dirty="0">
                <a:solidFill>
                  <a:srgbClr val="FA95AF"/>
                </a:solidFill>
                <a:latin typeface="Anton" pitchFamily="34" charset="0"/>
                <a:ea typeface="Anton" pitchFamily="34" charset="-122"/>
                <a:cs typeface="Anton" pitchFamily="34" charset="-120"/>
              </a:rPr>
              <a:t>Register Bank</a:t>
            </a:r>
            <a:endParaRPr lang="en-US" sz="2430" dirty="0"/>
          </a:p>
        </p:txBody>
      </p:sp>
      <p:sp>
        <p:nvSpPr>
          <p:cNvPr id="17" name="Text 14"/>
          <p:cNvSpPr/>
          <p:nvPr/>
        </p:nvSpPr>
        <p:spPr>
          <a:xfrm>
            <a:off x="4398050" y="6330553"/>
            <a:ext cx="5834182" cy="790099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ctr">
              <a:lnSpc>
                <a:spcPts val="3110"/>
              </a:lnSpc>
              <a:buNone/>
            </a:pPr>
            <a:r>
              <a:rPr lang="en-US" sz="1944" kern="0" spc="-39" dirty="0">
                <a:solidFill>
                  <a:srgbClr val="E0D6DE"/>
                </a:solidFill>
                <a:latin typeface="Fira Sans" pitchFamily="34" charset="0"/>
                <a:ea typeface="Fira Sans" pitchFamily="34" charset="-122"/>
                <a:cs typeface="Fira Sans" pitchFamily="34" charset="-120"/>
              </a:rPr>
              <a:t>A collection of specialized registers for specific functions.</a:t>
            </a:r>
            <a:endParaRPr lang="en-US" sz="1944" dirty="0"/>
          </a:p>
        </p:txBody>
      </p:sp>
      <p:sp>
        <p:nvSpPr>
          <p:cNvPr id="18" name="Shape 15"/>
          <p:cNvSpPr/>
          <p:nvPr/>
        </p:nvSpPr>
        <p:spPr>
          <a:xfrm>
            <a:off x="10577751" y="3821728"/>
            <a:ext cx="49292" cy="864037"/>
          </a:xfrm>
          <a:prstGeom prst="rect">
            <a:avLst/>
          </a:prstGeom>
          <a:solidFill>
            <a:srgbClr val="931F3B"/>
          </a:solidFill>
          <a:ln/>
        </p:spPr>
      </p:sp>
      <p:sp>
        <p:nvSpPr>
          <p:cNvPr id="19" name="Shape 16"/>
          <p:cNvSpPr/>
          <p:nvPr/>
        </p:nvSpPr>
        <p:spPr>
          <a:xfrm>
            <a:off x="10324743" y="4407991"/>
            <a:ext cx="555427" cy="555427"/>
          </a:xfrm>
          <a:prstGeom prst="roundRect">
            <a:avLst>
              <a:gd name="adj" fmla="val 26670"/>
            </a:avLst>
          </a:prstGeom>
          <a:solidFill>
            <a:srgbClr val="0D0D0D"/>
          </a:solidFill>
          <a:ln/>
        </p:spPr>
      </p:sp>
      <p:sp>
        <p:nvSpPr>
          <p:cNvPr id="20" name="Text 17"/>
          <p:cNvSpPr/>
          <p:nvPr/>
        </p:nvSpPr>
        <p:spPr>
          <a:xfrm>
            <a:off x="10512743" y="4500503"/>
            <a:ext cx="179308" cy="370284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2916"/>
              </a:lnSpc>
              <a:buNone/>
            </a:pPr>
            <a:r>
              <a:rPr lang="en-US" sz="2916" kern="0" spc="-29" dirty="0">
                <a:solidFill>
                  <a:srgbClr val="FA95AF"/>
                </a:solidFill>
                <a:latin typeface="Anton" pitchFamily="34" charset="0"/>
                <a:ea typeface="Anton" pitchFamily="34" charset="-122"/>
                <a:cs typeface="Anton" pitchFamily="34" charset="-120"/>
              </a:rPr>
              <a:t>3</a:t>
            </a:r>
            <a:endParaRPr lang="en-US" sz="2916" dirty="0"/>
          </a:p>
        </p:txBody>
      </p:sp>
      <p:sp>
        <p:nvSpPr>
          <p:cNvPr id="21" name="Text 18"/>
          <p:cNvSpPr/>
          <p:nvPr/>
        </p:nvSpPr>
        <p:spPr>
          <a:xfrm>
            <a:off x="9059347" y="2250758"/>
            <a:ext cx="3086100" cy="38576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3038"/>
              </a:lnSpc>
              <a:buNone/>
            </a:pPr>
            <a:r>
              <a:rPr lang="en-US" sz="2430" kern="0" spc="-24" dirty="0">
                <a:solidFill>
                  <a:srgbClr val="FA95AF"/>
                </a:solidFill>
                <a:latin typeface="Anton" pitchFamily="34" charset="0"/>
                <a:ea typeface="Anton" pitchFamily="34" charset="-122"/>
                <a:cs typeface="Anton" pitchFamily="34" charset="-120"/>
              </a:rPr>
              <a:t>Register Bus</a:t>
            </a:r>
            <a:endParaRPr lang="en-US" sz="2430" dirty="0"/>
          </a:p>
        </p:txBody>
      </p:sp>
      <p:sp>
        <p:nvSpPr>
          <p:cNvPr id="22" name="Text 19"/>
          <p:cNvSpPr/>
          <p:nvPr/>
        </p:nvSpPr>
        <p:spPr>
          <a:xfrm>
            <a:off x="7685365" y="2784634"/>
            <a:ext cx="5834182" cy="790099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ctr">
              <a:lnSpc>
                <a:spcPts val="3110"/>
              </a:lnSpc>
              <a:buNone/>
            </a:pPr>
            <a:r>
              <a:rPr lang="en-US" sz="1944" kern="0" spc="-39" dirty="0">
                <a:solidFill>
                  <a:srgbClr val="E0D6DE"/>
                </a:solidFill>
                <a:latin typeface="Fira Sans" pitchFamily="34" charset="0"/>
                <a:ea typeface="Fira Sans" pitchFamily="34" charset="-122"/>
                <a:cs typeface="Fira Sans" pitchFamily="34" charset="-120"/>
              </a:rPr>
              <a:t>Connects the registers to the CPU's Arithmetic Logic Unit (ALU) and memory.</a:t>
            </a:r>
            <a:endParaRPr lang="en-US" sz="1944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121212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1F1F1F"/>
          </a:solidFill>
          <a:ln/>
        </p:spPr>
      </p:sp>
      <p:sp>
        <p:nvSpPr>
          <p:cNvPr id="4" name="Text 2"/>
          <p:cNvSpPr/>
          <p:nvPr/>
        </p:nvSpPr>
        <p:spPr>
          <a:xfrm>
            <a:off x="864037" y="1541145"/>
            <a:ext cx="6641544" cy="771525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6075"/>
              </a:lnSpc>
              <a:buNone/>
            </a:pPr>
            <a:r>
              <a:rPr lang="en-US" sz="4860" kern="0" spc="-49" dirty="0">
                <a:solidFill>
                  <a:srgbClr val="FA95AF"/>
                </a:solidFill>
                <a:latin typeface="Anton" pitchFamily="34" charset="0"/>
                <a:ea typeface="Anton" pitchFamily="34" charset="-122"/>
                <a:cs typeface="Anton" pitchFamily="34" charset="-120"/>
              </a:rPr>
              <a:t>Register Addressing Modes</a:t>
            </a:r>
            <a:endParaRPr lang="en-US" sz="4860" dirty="0"/>
          </a:p>
        </p:txBody>
      </p:sp>
      <p:sp>
        <p:nvSpPr>
          <p:cNvPr id="5" name="Shape 3"/>
          <p:cNvSpPr/>
          <p:nvPr/>
        </p:nvSpPr>
        <p:spPr>
          <a:xfrm>
            <a:off x="864037" y="2806422"/>
            <a:ext cx="6327815" cy="1817608"/>
          </a:xfrm>
          <a:prstGeom prst="roundRect">
            <a:avLst>
              <a:gd name="adj" fmla="val 8150"/>
            </a:avLst>
          </a:prstGeom>
          <a:solidFill>
            <a:srgbClr val="0D0D0D"/>
          </a:solidFill>
          <a:ln/>
        </p:spPr>
      </p:sp>
      <p:sp>
        <p:nvSpPr>
          <p:cNvPr id="6" name="Text 4"/>
          <p:cNvSpPr/>
          <p:nvPr/>
        </p:nvSpPr>
        <p:spPr>
          <a:xfrm>
            <a:off x="1110853" y="3053239"/>
            <a:ext cx="3086100" cy="38576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3038"/>
              </a:lnSpc>
              <a:buNone/>
            </a:pPr>
            <a:r>
              <a:rPr lang="en-US" sz="2430" kern="0" spc="-24" dirty="0">
                <a:solidFill>
                  <a:srgbClr val="FA95AF"/>
                </a:solidFill>
                <a:latin typeface="Anton" pitchFamily="34" charset="0"/>
                <a:ea typeface="Anton" pitchFamily="34" charset="-122"/>
                <a:cs typeface="Anton" pitchFamily="34" charset="-120"/>
              </a:rPr>
              <a:t>Direct Addressing</a:t>
            </a:r>
            <a:endParaRPr lang="en-US" sz="2430" dirty="0"/>
          </a:p>
        </p:txBody>
      </p:sp>
      <p:sp>
        <p:nvSpPr>
          <p:cNvPr id="7" name="Text 5"/>
          <p:cNvSpPr/>
          <p:nvPr/>
        </p:nvSpPr>
        <p:spPr>
          <a:xfrm>
            <a:off x="1110853" y="3587115"/>
            <a:ext cx="5834182" cy="395049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3110"/>
              </a:lnSpc>
              <a:buNone/>
            </a:pPr>
            <a:r>
              <a:rPr lang="en-US" sz="1944" kern="0" spc="-39" dirty="0">
                <a:solidFill>
                  <a:srgbClr val="E0D6DE"/>
                </a:solidFill>
                <a:latin typeface="Fira Sans" pitchFamily="34" charset="0"/>
                <a:ea typeface="Fira Sans" pitchFamily="34" charset="-122"/>
                <a:cs typeface="Fira Sans" pitchFamily="34" charset="-120"/>
              </a:rPr>
              <a:t>The operand is the value stored in the register.</a:t>
            </a:r>
            <a:endParaRPr lang="en-US" sz="1944" dirty="0"/>
          </a:p>
        </p:txBody>
      </p:sp>
      <p:sp>
        <p:nvSpPr>
          <p:cNvPr id="8" name="Shape 6"/>
          <p:cNvSpPr/>
          <p:nvPr/>
        </p:nvSpPr>
        <p:spPr>
          <a:xfrm>
            <a:off x="7438668" y="2806422"/>
            <a:ext cx="6327815" cy="1817608"/>
          </a:xfrm>
          <a:prstGeom prst="roundRect">
            <a:avLst>
              <a:gd name="adj" fmla="val 8150"/>
            </a:avLst>
          </a:prstGeom>
          <a:solidFill>
            <a:srgbClr val="0D0D0D"/>
          </a:solidFill>
          <a:ln/>
        </p:spPr>
      </p:sp>
      <p:sp>
        <p:nvSpPr>
          <p:cNvPr id="9" name="Text 7"/>
          <p:cNvSpPr/>
          <p:nvPr/>
        </p:nvSpPr>
        <p:spPr>
          <a:xfrm>
            <a:off x="7685484" y="3053239"/>
            <a:ext cx="3086100" cy="38576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3038"/>
              </a:lnSpc>
              <a:buNone/>
            </a:pPr>
            <a:r>
              <a:rPr lang="en-US" sz="2430" kern="0" spc="-24" dirty="0">
                <a:solidFill>
                  <a:srgbClr val="FA95AF"/>
                </a:solidFill>
                <a:latin typeface="Anton" pitchFamily="34" charset="0"/>
                <a:ea typeface="Anton" pitchFamily="34" charset="-122"/>
                <a:cs typeface="Anton" pitchFamily="34" charset="-120"/>
              </a:rPr>
              <a:t>Indirect Addressing</a:t>
            </a:r>
            <a:endParaRPr lang="en-US" sz="2430" dirty="0"/>
          </a:p>
        </p:txBody>
      </p:sp>
      <p:sp>
        <p:nvSpPr>
          <p:cNvPr id="10" name="Text 8"/>
          <p:cNvSpPr/>
          <p:nvPr/>
        </p:nvSpPr>
        <p:spPr>
          <a:xfrm>
            <a:off x="7685484" y="3587115"/>
            <a:ext cx="5834182" cy="790099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3110"/>
              </a:lnSpc>
              <a:buNone/>
            </a:pPr>
            <a:r>
              <a:rPr lang="en-US" sz="1944" kern="0" spc="-39" dirty="0">
                <a:solidFill>
                  <a:srgbClr val="E0D6DE"/>
                </a:solidFill>
                <a:latin typeface="Fira Sans" pitchFamily="34" charset="0"/>
                <a:ea typeface="Fira Sans" pitchFamily="34" charset="-122"/>
                <a:cs typeface="Fira Sans" pitchFamily="34" charset="-120"/>
              </a:rPr>
              <a:t>The register contains the memory address of the operand.</a:t>
            </a:r>
            <a:endParaRPr lang="en-US" sz="1944" dirty="0"/>
          </a:p>
        </p:txBody>
      </p:sp>
      <p:sp>
        <p:nvSpPr>
          <p:cNvPr id="11" name="Shape 9"/>
          <p:cNvSpPr/>
          <p:nvPr/>
        </p:nvSpPr>
        <p:spPr>
          <a:xfrm>
            <a:off x="864037" y="4870847"/>
            <a:ext cx="6327815" cy="1817608"/>
          </a:xfrm>
          <a:prstGeom prst="roundRect">
            <a:avLst>
              <a:gd name="adj" fmla="val 8150"/>
            </a:avLst>
          </a:prstGeom>
          <a:solidFill>
            <a:srgbClr val="0D0D0D"/>
          </a:solidFill>
          <a:ln/>
        </p:spPr>
      </p:sp>
      <p:sp>
        <p:nvSpPr>
          <p:cNvPr id="12" name="Text 10"/>
          <p:cNvSpPr/>
          <p:nvPr/>
        </p:nvSpPr>
        <p:spPr>
          <a:xfrm>
            <a:off x="1110853" y="5117663"/>
            <a:ext cx="3086100" cy="38576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3038"/>
              </a:lnSpc>
              <a:buNone/>
            </a:pPr>
            <a:r>
              <a:rPr lang="en-US" sz="2430" kern="0" spc="-24" dirty="0">
                <a:solidFill>
                  <a:srgbClr val="FA95AF"/>
                </a:solidFill>
                <a:latin typeface="Anton" pitchFamily="34" charset="0"/>
                <a:ea typeface="Anton" pitchFamily="34" charset="-122"/>
                <a:cs typeface="Anton" pitchFamily="34" charset="-120"/>
              </a:rPr>
              <a:t>Indexed Addressing</a:t>
            </a:r>
            <a:endParaRPr lang="en-US" sz="2430" dirty="0"/>
          </a:p>
        </p:txBody>
      </p:sp>
      <p:sp>
        <p:nvSpPr>
          <p:cNvPr id="13" name="Text 11"/>
          <p:cNvSpPr/>
          <p:nvPr/>
        </p:nvSpPr>
        <p:spPr>
          <a:xfrm>
            <a:off x="1110853" y="5651540"/>
            <a:ext cx="5834182" cy="790099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3110"/>
              </a:lnSpc>
              <a:buNone/>
            </a:pPr>
            <a:r>
              <a:rPr lang="en-US" sz="1944" kern="0" spc="-39" dirty="0">
                <a:solidFill>
                  <a:srgbClr val="E0D6DE"/>
                </a:solidFill>
                <a:latin typeface="Fira Sans" pitchFamily="34" charset="0"/>
                <a:ea typeface="Fira Sans" pitchFamily="34" charset="-122"/>
                <a:cs typeface="Fira Sans" pitchFamily="34" charset="-120"/>
              </a:rPr>
              <a:t>The operand address is the sum of the register and an offset.</a:t>
            </a:r>
            <a:endParaRPr lang="en-US" sz="1944" dirty="0"/>
          </a:p>
        </p:txBody>
      </p:sp>
      <p:sp>
        <p:nvSpPr>
          <p:cNvPr id="14" name="Shape 12"/>
          <p:cNvSpPr/>
          <p:nvPr/>
        </p:nvSpPr>
        <p:spPr>
          <a:xfrm>
            <a:off x="7438668" y="4870847"/>
            <a:ext cx="6327815" cy="1817608"/>
          </a:xfrm>
          <a:prstGeom prst="roundRect">
            <a:avLst>
              <a:gd name="adj" fmla="val 8150"/>
            </a:avLst>
          </a:prstGeom>
          <a:solidFill>
            <a:srgbClr val="0D0D0D"/>
          </a:solidFill>
          <a:ln/>
        </p:spPr>
      </p:sp>
      <p:sp>
        <p:nvSpPr>
          <p:cNvPr id="15" name="Text 13"/>
          <p:cNvSpPr/>
          <p:nvPr/>
        </p:nvSpPr>
        <p:spPr>
          <a:xfrm>
            <a:off x="7685484" y="5117663"/>
            <a:ext cx="3086100" cy="38576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3038"/>
              </a:lnSpc>
              <a:buNone/>
            </a:pPr>
            <a:r>
              <a:rPr lang="en-US" sz="2430" kern="0" spc="-24" dirty="0">
                <a:solidFill>
                  <a:srgbClr val="FA95AF"/>
                </a:solidFill>
                <a:latin typeface="Anton" pitchFamily="34" charset="0"/>
                <a:ea typeface="Anton" pitchFamily="34" charset="-122"/>
                <a:cs typeface="Anton" pitchFamily="34" charset="-120"/>
              </a:rPr>
              <a:t>Base Addressing</a:t>
            </a:r>
            <a:endParaRPr lang="en-US" sz="2430" dirty="0"/>
          </a:p>
        </p:txBody>
      </p:sp>
      <p:sp>
        <p:nvSpPr>
          <p:cNvPr id="16" name="Text 14"/>
          <p:cNvSpPr/>
          <p:nvPr/>
        </p:nvSpPr>
        <p:spPr>
          <a:xfrm>
            <a:off x="7685484" y="5651540"/>
            <a:ext cx="5834182" cy="790099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3110"/>
              </a:lnSpc>
              <a:buNone/>
            </a:pPr>
            <a:r>
              <a:rPr lang="en-US" sz="1944" kern="0" spc="-39" dirty="0">
                <a:solidFill>
                  <a:srgbClr val="E0D6DE"/>
                </a:solidFill>
                <a:latin typeface="Fira Sans" pitchFamily="34" charset="0"/>
                <a:ea typeface="Fira Sans" pitchFamily="34" charset="-122"/>
                <a:cs typeface="Fira Sans" pitchFamily="34" charset="-120"/>
              </a:rPr>
              <a:t>The operand address is the sum of a base register and an offset.</a:t>
            </a:r>
            <a:endParaRPr lang="en-US" sz="1944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121212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1F1F1F"/>
          </a:solidFill>
          <a:ln/>
        </p:spPr>
      </p:sp>
      <p:sp>
        <p:nvSpPr>
          <p:cNvPr id="4" name="Text 2"/>
          <p:cNvSpPr/>
          <p:nvPr/>
        </p:nvSpPr>
        <p:spPr>
          <a:xfrm>
            <a:off x="864037" y="2190631"/>
            <a:ext cx="8700373" cy="771525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6075"/>
              </a:lnSpc>
              <a:buNone/>
            </a:pPr>
            <a:r>
              <a:rPr lang="en-US" sz="4860" kern="0" spc="-49" dirty="0">
                <a:solidFill>
                  <a:srgbClr val="FA95AF"/>
                </a:solidFill>
                <a:latin typeface="Anton" pitchFamily="34" charset="0"/>
                <a:ea typeface="Anton" pitchFamily="34" charset="-122"/>
                <a:cs typeface="Anton" pitchFamily="34" charset="-120"/>
              </a:rPr>
              <a:t>Register Allocation and Optimization</a:t>
            </a:r>
            <a:endParaRPr lang="en-US" sz="4860" dirty="0"/>
          </a:p>
        </p:txBody>
      </p:sp>
      <p:pic>
        <p:nvPicPr>
          <p:cNvPr id="5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037" y="3455908"/>
            <a:ext cx="617220" cy="617220"/>
          </a:xfrm>
          <a:prstGeom prst="rect">
            <a:avLst/>
          </a:prstGeom>
        </p:spPr>
      </p:pic>
      <p:sp>
        <p:nvSpPr>
          <p:cNvPr id="6" name="Text 3"/>
          <p:cNvSpPr/>
          <p:nvPr/>
        </p:nvSpPr>
        <p:spPr>
          <a:xfrm>
            <a:off x="864037" y="4319945"/>
            <a:ext cx="2947868" cy="38576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3038"/>
              </a:lnSpc>
              <a:buNone/>
            </a:pPr>
            <a:r>
              <a:rPr lang="en-US" sz="2430" kern="0" spc="-24" dirty="0">
                <a:solidFill>
                  <a:srgbClr val="FA95AF"/>
                </a:solidFill>
                <a:latin typeface="Anton" pitchFamily="34" charset="0"/>
                <a:ea typeface="Anton" pitchFamily="34" charset="-122"/>
                <a:cs typeface="Anton" pitchFamily="34" charset="-120"/>
              </a:rPr>
              <a:t>Stack Allocation</a:t>
            </a:r>
            <a:endParaRPr lang="en-US" sz="2430" dirty="0"/>
          </a:p>
        </p:txBody>
      </p:sp>
      <p:sp>
        <p:nvSpPr>
          <p:cNvPr id="7" name="Text 4"/>
          <p:cNvSpPr/>
          <p:nvPr/>
        </p:nvSpPr>
        <p:spPr>
          <a:xfrm>
            <a:off x="864037" y="4853821"/>
            <a:ext cx="2947868" cy="1185148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ts val="3110"/>
              </a:lnSpc>
              <a:buNone/>
            </a:pPr>
            <a:r>
              <a:rPr lang="en-US" sz="1944" kern="0" spc="-39" dirty="0">
                <a:solidFill>
                  <a:srgbClr val="E0D6DE"/>
                </a:solidFill>
                <a:latin typeface="Fira Sans" pitchFamily="34" charset="0"/>
                <a:ea typeface="Fira Sans" pitchFamily="34" charset="-122"/>
                <a:cs typeface="Fira Sans" pitchFamily="34" charset="-120"/>
              </a:rPr>
              <a:t>Storing temporary variables in a stack-based memory region.</a:t>
            </a:r>
            <a:endParaRPr lang="en-US" sz="1944" dirty="0"/>
          </a:p>
        </p:txBody>
      </p:sp>
      <p:pic>
        <p:nvPicPr>
          <p:cNvPr id="8" name="Image 1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2189" y="3455908"/>
            <a:ext cx="617220" cy="617220"/>
          </a:xfrm>
          <a:prstGeom prst="rect">
            <a:avLst/>
          </a:prstGeom>
        </p:spPr>
      </p:pic>
      <p:sp>
        <p:nvSpPr>
          <p:cNvPr id="9" name="Text 5"/>
          <p:cNvSpPr/>
          <p:nvPr/>
        </p:nvSpPr>
        <p:spPr>
          <a:xfrm>
            <a:off x="4182189" y="4319945"/>
            <a:ext cx="2947868" cy="38576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3038"/>
              </a:lnSpc>
              <a:buNone/>
            </a:pPr>
            <a:r>
              <a:rPr lang="en-US" sz="2430" kern="0" spc="-24" dirty="0">
                <a:solidFill>
                  <a:srgbClr val="FA95AF"/>
                </a:solidFill>
                <a:latin typeface="Anton" pitchFamily="34" charset="0"/>
                <a:ea typeface="Anton" pitchFamily="34" charset="-122"/>
                <a:cs typeface="Anton" pitchFamily="34" charset="-120"/>
              </a:rPr>
              <a:t>Graph Coloring</a:t>
            </a:r>
            <a:endParaRPr lang="en-US" sz="2430" dirty="0"/>
          </a:p>
        </p:txBody>
      </p:sp>
      <p:sp>
        <p:nvSpPr>
          <p:cNvPr id="10" name="Text 6"/>
          <p:cNvSpPr/>
          <p:nvPr/>
        </p:nvSpPr>
        <p:spPr>
          <a:xfrm>
            <a:off x="4182189" y="4853821"/>
            <a:ext cx="2947868" cy="1185148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ts val="3110"/>
              </a:lnSpc>
              <a:buNone/>
            </a:pPr>
            <a:r>
              <a:rPr lang="en-US" sz="1944" kern="0" spc="-39" dirty="0">
                <a:solidFill>
                  <a:srgbClr val="E0D6DE"/>
                </a:solidFill>
                <a:latin typeface="Fira Sans" pitchFamily="34" charset="0"/>
                <a:ea typeface="Fira Sans" pitchFamily="34" charset="-122"/>
                <a:cs typeface="Fira Sans" pitchFamily="34" charset="-120"/>
              </a:rPr>
              <a:t>Assigning registers to variables using graph coloring algorithms.</a:t>
            </a:r>
            <a:endParaRPr lang="en-US" sz="1944" dirty="0"/>
          </a:p>
        </p:txBody>
      </p:sp>
      <p:pic>
        <p:nvPicPr>
          <p:cNvPr id="11" name="Image 2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00342" y="3455908"/>
            <a:ext cx="617220" cy="617220"/>
          </a:xfrm>
          <a:prstGeom prst="rect">
            <a:avLst/>
          </a:prstGeom>
        </p:spPr>
      </p:pic>
      <p:sp>
        <p:nvSpPr>
          <p:cNvPr id="12" name="Text 7"/>
          <p:cNvSpPr/>
          <p:nvPr/>
        </p:nvSpPr>
        <p:spPr>
          <a:xfrm>
            <a:off x="7500342" y="4319945"/>
            <a:ext cx="2947868" cy="38576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3038"/>
              </a:lnSpc>
              <a:buNone/>
            </a:pPr>
            <a:r>
              <a:rPr lang="en-US" sz="2430" kern="0" spc="-24" dirty="0">
                <a:solidFill>
                  <a:srgbClr val="FA95AF"/>
                </a:solidFill>
                <a:latin typeface="Anton" pitchFamily="34" charset="0"/>
                <a:ea typeface="Anton" pitchFamily="34" charset="-122"/>
                <a:cs typeface="Anton" pitchFamily="34" charset="-120"/>
              </a:rPr>
              <a:t>Spilling</a:t>
            </a:r>
            <a:endParaRPr lang="en-US" sz="2430" dirty="0"/>
          </a:p>
        </p:txBody>
      </p:sp>
      <p:sp>
        <p:nvSpPr>
          <p:cNvPr id="13" name="Text 8"/>
          <p:cNvSpPr/>
          <p:nvPr/>
        </p:nvSpPr>
        <p:spPr>
          <a:xfrm>
            <a:off x="7500342" y="4853821"/>
            <a:ext cx="2947868" cy="1185148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ts val="3110"/>
              </a:lnSpc>
              <a:buNone/>
            </a:pPr>
            <a:r>
              <a:rPr lang="en-US" sz="1944" kern="0" spc="-39" dirty="0">
                <a:solidFill>
                  <a:srgbClr val="E0D6DE"/>
                </a:solidFill>
                <a:latin typeface="Fira Sans" pitchFamily="34" charset="0"/>
                <a:ea typeface="Fira Sans" pitchFamily="34" charset="-122"/>
                <a:cs typeface="Fira Sans" pitchFamily="34" charset="-120"/>
              </a:rPr>
              <a:t>Storing variables in memory when not enough registers are available.</a:t>
            </a:r>
            <a:endParaRPr lang="en-US" sz="1944" dirty="0"/>
          </a:p>
        </p:txBody>
      </p:sp>
      <p:pic>
        <p:nvPicPr>
          <p:cNvPr id="14" name="Image 3" descr="preencode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18495" y="3455908"/>
            <a:ext cx="617220" cy="617220"/>
          </a:xfrm>
          <a:prstGeom prst="rect">
            <a:avLst/>
          </a:prstGeom>
        </p:spPr>
      </p:pic>
      <p:sp>
        <p:nvSpPr>
          <p:cNvPr id="15" name="Text 9"/>
          <p:cNvSpPr/>
          <p:nvPr/>
        </p:nvSpPr>
        <p:spPr>
          <a:xfrm>
            <a:off x="10818495" y="4319945"/>
            <a:ext cx="2947868" cy="38576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3038"/>
              </a:lnSpc>
              <a:buNone/>
            </a:pPr>
            <a:r>
              <a:rPr lang="en-US" sz="2430" kern="0" spc="-24" dirty="0">
                <a:solidFill>
                  <a:srgbClr val="FA95AF"/>
                </a:solidFill>
                <a:latin typeface="Anton" pitchFamily="34" charset="0"/>
                <a:ea typeface="Anton" pitchFamily="34" charset="-122"/>
                <a:cs typeface="Anton" pitchFamily="34" charset="-120"/>
              </a:rPr>
              <a:t>Register Renaming</a:t>
            </a:r>
            <a:endParaRPr lang="en-US" sz="2430" dirty="0"/>
          </a:p>
        </p:txBody>
      </p:sp>
      <p:sp>
        <p:nvSpPr>
          <p:cNvPr id="16" name="Text 10"/>
          <p:cNvSpPr/>
          <p:nvPr/>
        </p:nvSpPr>
        <p:spPr>
          <a:xfrm>
            <a:off x="10818495" y="4853821"/>
            <a:ext cx="2947868" cy="1185148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ts val="3110"/>
              </a:lnSpc>
              <a:buNone/>
            </a:pPr>
            <a:r>
              <a:rPr lang="en-US" sz="1944" kern="0" spc="-39" dirty="0">
                <a:solidFill>
                  <a:srgbClr val="E0D6DE"/>
                </a:solidFill>
                <a:latin typeface="Fira Sans" pitchFamily="34" charset="0"/>
                <a:ea typeface="Fira Sans" pitchFamily="34" charset="-122"/>
                <a:cs typeface="Fira Sans" pitchFamily="34" charset="-120"/>
              </a:rPr>
              <a:t>Dynamically assigning new register names to avoid naming conflicts.</a:t>
            </a:r>
            <a:endParaRPr lang="en-US" sz="1944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121212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1F1F1F"/>
          </a:solidFill>
          <a:ln/>
        </p:spPr>
      </p:sp>
      <p:sp>
        <p:nvSpPr>
          <p:cNvPr id="4" name="Text 2"/>
          <p:cNvSpPr/>
          <p:nvPr/>
        </p:nvSpPr>
        <p:spPr>
          <a:xfrm>
            <a:off x="843677" y="664488"/>
            <a:ext cx="8992076" cy="753308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5932"/>
              </a:lnSpc>
              <a:buNone/>
            </a:pPr>
            <a:r>
              <a:rPr lang="en-US" sz="4746" kern="0" spc="-47" dirty="0">
                <a:solidFill>
                  <a:srgbClr val="FA95AF"/>
                </a:solidFill>
                <a:latin typeface="Anton" pitchFamily="34" charset="0"/>
                <a:ea typeface="Anton" pitchFamily="34" charset="-122"/>
                <a:cs typeface="Anton" pitchFamily="34" charset="-120"/>
              </a:rPr>
              <a:t>Importance of Efficient Register Usage</a:t>
            </a:r>
            <a:endParaRPr lang="en-US" sz="4746" dirty="0"/>
          </a:p>
        </p:txBody>
      </p:sp>
      <p:pic>
        <p:nvPicPr>
          <p:cNvPr id="5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677" y="1779389"/>
            <a:ext cx="1205389" cy="1928574"/>
          </a:xfrm>
          <a:prstGeom prst="rect">
            <a:avLst/>
          </a:prstGeom>
        </p:spPr>
      </p:pic>
      <p:sp>
        <p:nvSpPr>
          <p:cNvPr id="6" name="Text 3"/>
          <p:cNvSpPr/>
          <p:nvPr/>
        </p:nvSpPr>
        <p:spPr>
          <a:xfrm>
            <a:off x="2410658" y="2020372"/>
            <a:ext cx="3013472" cy="376595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966"/>
              </a:lnSpc>
              <a:buNone/>
            </a:pPr>
            <a:r>
              <a:rPr lang="en-US" sz="2373" kern="0" spc="-24" dirty="0">
                <a:solidFill>
                  <a:srgbClr val="FA95AF"/>
                </a:solidFill>
                <a:latin typeface="Anton" pitchFamily="34" charset="0"/>
                <a:ea typeface="Anton" pitchFamily="34" charset="-122"/>
                <a:cs typeface="Anton" pitchFamily="34" charset="-120"/>
              </a:rPr>
              <a:t>Reduced Memory Access</a:t>
            </a:r>
            <a:endParaRPr lang="en-US" sz="2373" dirty="0"/>
          </a:p>
        </p:txBody>
      </p:sp>
      <p:sp>
        <p:nvSpPr>
          <p:cNvPr id="7" name="Text 4"/>
          <p:cNvSpPr/>
          <p:nvPr/>
        </p:nvSpPr>
        <p:spPr>
          <a:xfrm>
            <a:off x="2410658" y="2541508"/>
            <a:ext cx="11376065" cy="38576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3037"/>
              </a:lnSpc>
              <a:buNone/>
            </a:pPr>
            <a:r>
              <a:rPr lang="en-US" sz="1898" kern="0" spc="-38" dirty="0">
                <a:solidFill>
                  <a:srgbClr val="E0D6DE"/>
                </a:solidFill>
                <a:latin typeface="Fira Sans" pitchFamily="34" charset="0"/>
                <a:ea typeface="Fira Sans" pitchFamily="34" charset="-122"/>
                <a:cs typeface="Fira Sans" pitchFamily="34" charset="-120"/>
              </a:rPr>
              <a:t>Registers enable faster data retrieval compared to main memory.</a:t>
            </a:r>
            <a:endParaRPr lang="en-US" sz="1898" dirty="0"/>
          </a:p>
        </p:txBody>
      </p:sp>
      <p:pic>
        <p:nvPicPr>
          <p:cNvPr id="8" name="Image 1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677" y="3707963"/>
            <a:ext cx="1205389" cy="1928574"/>
          </a:xfrm>
          <a:prstGeom prst="rect">
            <a:avLst/>
          </a:prstGeom>
        </p:spPr>
      </p:pic>
      <p:sp>
        <p:nvSpPr>
          <p:cNvPr id="9" name="Text 5"/>
          <p:cNvSpPr/>
          <p:nvPr/>
        </p:nvSpPr>
        <p:spPr>
          <a:xfrm>
            <a:off x="2410658" y="3948946"/>
            <a:ext cx="3013472" cy="376595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966"/>
              </a:lnSpc>
              <a:buNone/>
            </a:pPr>
            <a:r>
              <a:rPr lang="en-US" sz="2373" kern="0" spc="-24" dirty="0">
                <a:solidFill>
                  <a:srgbClr val="FA95AF"/>
                </a:solidFill>
                <a:latin typeface="Anton" pitchFamily="34" charset="0"/>
                <a:ea typeface="Anton" pitchFamily="34" charset="-122"/>
                <a:cs typeface="Anton" pitchFamily="34" charset="-120"/>
              </a:rPr>
              <a:t>Fewer CPU Stalls</a:t>
            </a:r>
            <a:endParaRPr lang="en-US" sz="2373" dirty="0"/>
          </a:p>
        </p:txBody>
      </p:sp>
      <p:sp>
        <p:nvSpPr>
          <p:cNvPr id="10" name="Text 6"/>
          <p:cNvSpPr/>
          <p:nvPr/>
        </p:nvSpPr>
        <p:spPr>
          <a:xfrm>
            <a:off x="2410658" y="4470082"/>
            <a:ext cx="11376065" cy="38576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3037"/>
              </a:lnSpc>
              <a:buNone/>
            </a:pPr>
            <a:r>
              <a:rPr lang="en-US" sz="1898" kern="0" spc="-38" dirty="0">
                <a:solidFill>
                  <a:srgbClr val="E0D6DE"/>
                </a:solidFill>
                <a:latin typeface="Fira Sans" pitchFamily="34" charset="0"/>
                <a:ea typeface="Fira Sans" pitchFamily="34" charset="-122"/>
                <a:cs typeface="Fira Sans" pitchFamily="34" charset="-120"/>
              </a:rPr>
              <a:t>Optimized register usage minimizes pipeline stalls and improves performance.</a:t>
            </a:r>
            <a:endParaRPr lang="en-US" sz="1898" dirty="0"/>
          </a:p>
        </p:txBody>
      </p:sp>
      <p:pic>
        <p:nvPicPr>
          <p:cNvPr id="11" name="Image 2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3677" y="5636538"/>
            <a:ext cx="1205389" cy="1928574"/>
          </a:xfrm>
          <a:prstGeom prst="rect">
            <a:avLst/>
          </a:prstGeom>
        </p:spPr>
      </p:pic>
      <p:sp>
        <p:nvSpPr>
          <p:cNvPr id="12" name="Text 7"/>
          <p:cNvSpPr/>
          <p:nvPr/>
        </p:nvSpPr>
        <p:spPr>
          <a:xfrm>
            <a:off x="2410658" y="5877520"/>
            <a:ext cx="3013472" cy="376595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966"/>
              </a:lnSpc>
              <a:buNone/>
            </a:pPr>
            <a:r>
              <a:rPr lang="en-US" sz="2373" kern="0" spc="-24" dirty="0">
                <a:solidFill>
                  <a:srgbClr val="FA95AF"/>
                </a:solidFill>
                <a:latin typeface="Anton" pitchFamily="34" charset="0"/>
                <a:ea typeface="Anton" pitchFamily="34" charset="-122"/>
                <a:cs typeface="Anton" pitchFamily="34" charset="-120"/>
              </a:rPr>
              <a:t>Energy Efficiency</a:t>
            </a:r>
            <a:endParaRPr lang="en-US" sz="2373" dirty="0"/>
          </a:p>
        </p:txBody>
      </p:sp>
      <p:sp>
        <p:nvSpPr>
          <p:cNvPr id="13" name="Text 8"/>
          <p:cNvSpPr/>
          <p:nvPr/>
        </p:nvSpPr>
        <p:spPr>
          <a:xfrm>
            <a:off x="2410658" y="6398657"/>
            <a:ext cx="11376065" cy="38576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3037"/>
              </a:lnSpc>
              <a:buNone/>
            </a:pPr>
            <a:r>
              <a:rPr lang="en-US" sz="1898" kern="0" spc="-38" dirty="0">
                <a:solidFill>
                  <a:srgbClr val="E0D6DE"/>
                </a:solidFill>
                <a:latin typeface="Fira Sans" pitchFamily="34" charset="0"/>
                <a:ea typeface="Fira Sans" pitchFamily="34" charset="-122"/>
                <a:cs typeface="Fira Sans" pitchFamily="34" charset="-120"/>
              </a:rPr>
              <a:t>Registers consume less power than repeatedly accessing memory.</a:t>
            </a:r>
            <a:endParaRPr lang="en-US" sz="1898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121212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1F1F1F"/>
          </a:solidFill>
          <a:ln/>
        </p:spPr>
      </p:sp>
      <p:sp>
        <p:nvSpPr>
          <p:cNvPr id="4" name="Text 2"/>
          <p:cNvSpPr/>
          <p:nvPr/>
        </p:nvSpPr>
        <p:spPr>
          <a:xfrm>
            <a:off x="864037" y="2578060"/>
            <a:ext cx="7519630" cy="771525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6075"/>
              </a:lnSpc>
              <a:buNone/>
            </a:pPr>
            <a:r>
              <a:rPr lang="en-US" sz="4860" kern="0" spc="-49" dirty="0">
                <a:solidFill>
                  <a:srgbClr val="FA95AF"/>
                </a:solidFill>
                <a:latin typeface="Anton" pitchFamily="34" charset="0"/>
                <a:ea typeface="Anton" pitchFamily="34" charset="-122"/>
                <a:cs typeface="Anton" pitchFamily="34" charset="-120"/>
              </a:rPr>
              <a:t>Conclusion and Key Takeaways</a:t>
            </a:r>
            <a:endParaRPr lang="en-US" sz="4860" dirty="0"/>
          </a:p>
        </p:txBody>
      </p:sp>
      <p:sp>
        <p:nvSpPr>
          <p:cNvPr id="5" name="Shape 3"/>
          <p:cNvSpPr/>
          <p:nvPr/>
        </p:nvSpPr>
        <p:spPr>
          <a:xfrm>
            <a:off x="864037" y="3843337"/>
            <a:ext cx="12902327" cy="706517"/>
          </a:xfrm>
          <a:prstGeom prst="rect">
            <a:avLst/>
          </a:prstGeom>
          <a:solidFill>
            <a:srgbClr val="0D0D0D"/>
          </a:solidFill>
          <a:ln/>
        </p:spPr>
      </p:sp>
      <p:sp>
        <p:nvSpPr>
          <p:cNvPr id="6" name="Text 4"/>
          <p:cNvSpPr/>
          <p:nvPr/>
        </p:nvSpPr>
        <p:spPr>
          <a:xfrm>
            <a:off x="1110853" y="3999071"/>
            <a:ext cx="5953720" cy="395049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3110"/>
              </a:lnSpc>
              <a:buNone/>
            </a:pPr>
            <a:r>
              <a:rPr lang="en-US" sz="1944" kern="0" spc="-39" dirty="0">
                <a:solidFill>
                  <a:srgbClr val="E0D6DE"/>
                </a:solidFill>
                <a:latin typeface="Fira Sans" pitchFamily="34" charset="0"/>
                <a:ea typeface="Fira Sans" pitchFamily="34" charset="-122"/>
                <a:cs typeface="Fira Sans" pitchFamily="34" charset="-120"/>
              </a:rPr>
              <a:t>Registers are the CPU's high-speed temporary storage</a:t>
            </a:r>
            <a:endParaRPr lang="en-US" sz="1944" dirty="0"/>
          </a:p>
        </p:txBody>
      </p:sp>
      <p:sp>
        <p:nvSpPr>
          <p:cNvPr id="7" name="Text 5"/>
          <p:cNvSpPr/>
          <p:nvPr/>
        </p:nvSpPr>
        <p:spPr>
          <a:xfrm>
            <a:off x="7565827" y="3999071"/>
            <a:ext cx="5953720" cy="395049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3110"/>
              </a:lnSpc>
              <a:buNone/>
            </a:pPr>
            <a:r>
              <a:rPr lang="en-US" sz="1944" kern="0" spc="-39" dirty="0">
                <a:solidFill>
                  <a:srgbClr val="E0D6DE"/>
                </a:solidFill>
                <a:latin typeface="Fira Sans" pitchFamily="34" charset="0"/>
                <a:ea typeface="Fira Sans" pitchFamily="34" charset="-122"/>
                <a:cs typeface="Fira Sans" pitchFamily="34" charset="-120"/>
              </a:rPr>
              <a:t>Registers enable rapid data access and manipulation</a:t>
            </a:r>
            <a:endParaRPr lang="en-US" sz="1944" dirty="0"/>
          </a:p>
        </p:txBody>
      </p:sp>
      <p:sp>
        <p:nvSpPr>
          <p:cNvPr id="8" name="Text 6"/>
          <p:cNvSpPr/>
          <p:nvPr/>
        </p:nvSpPr>
        <p:spPr>
          <a:xfrm>
            <a:off x="1110853" y="4705588"/>
            <a:ext cx="5953720" cy="790099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3110"/>
              </a:lnSpc>
              <a:buNone/>
            </a:pPr>
            <a:r>
              <a:rPr lang="en-US" sz="1944" kern="0" spc="-39" dirty="0">
                <a:solidFill>
                  <a:srgbClr val="E0D6DE"/>
                </a:solidFill>
                <a:latin typeface="Fira Sans" pitchFamily="34" charset="0"/>
                <a:ea typeface="Fira Sans" pitchFamily="34" charset="-122"/>
                <a:cs typeface="Fira Sans" pitchFamily="34" charset="-120"/>
              </a:rPr>
              <a:t>Registers come in various types with specialized functions</a:t>
            </a:r>
            <a:endParaRPr lang="en-US" sz="1944" dirty="0"/>
          </a:p>
        </p:txBody>
      </p:sp>
      <p:sp>
        <p:nvSpPr>
          <p:cNvPr id="9" name="Text 7"/>
          <p:cNvSpPr/>
          <p:nvPr/>
        </p:nvSpPr>
        <p:spPr>
          <a:xfrm>
            <a:off x="7565827" y="4705588"/>
            <a:ext cx="5953720" cy="790099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3110"/>
              </a:lnSpc>
              <a:buNone/>
            </a:pPr>
            <a:r>
              <a:rPr lang="en-US" sz="1944" kern="0" spc="-39" dirty="0">
                <a:solidFill>
                  <a:srgbClr val="E0D6DE"/>
                </a:solidFill>
                <a:latin typeface="Fira Sans" pitchFamily="34" charset="0"/>
                <a:ea typeface="Fira Sans" pitchFamily="34" charset="-122"/>
                <a:cs typeface="Fira Sans" pitchFamily="34" charset="-120"/>
              </a:rPr>
              <a:t>Effective register allocation and usage is crucial for performance</a:t>
            </a:r>
            <a:endParaRPr lang="en-US" sz="1944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411</Words>
  <Application>Microsoft Office PowerPoint</Application>
  <PresentationFormat>Custom</PresentationFormat>
  <Paragraphs>73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DNR58</cp:lastModifiedBy>
  <cp:revision>3</cp:revision>
  <dcterms:created xsi:type="dcterms:W3CDTF">2024-06-24T13:24:47Z</dcterms:created>
  <dcterms:modified xsi:type="dcterms:W3CDTF">2024-06-28T04:16:03Z</dcterms:modified>
</cp:coreProperties>
</file>