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6"/>
  </p:handoutMasterIdLst>
  <p:sldIdLst>
    <p:sldId id="268" r:id="rId3"/>
    <p:sldId id="267" r:id="rId4"/>
    <p:sldId id="266" r:id="rId6"/>
    <p:sldId id="257" r:id="rId7"/>
    <p:sldId id="259" r:id="rId8"/>
    <p:sldId id="258" r:id="rId9"/>
    <p:sldId id="261" r:id="rId10"/>
    <p:sldId id="262" r:id="rId11"/>
    <p:sldId id="263" r:id="rId12"/>
    <p:sldId id="264" r:id="rId13"/>
    <p:sldId id="265" r:id="rId14"/>
    <p:sldId id="279" r:id="rId15"/>
  </p:sldIdLst>
  <p:sldSz cx="9144000" cy="6858000" type="screen4x3"/>
  <p:notesSz cx="9144000" cy="6858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>
                <a:latin typeface="Calibri" panose="020F0502020204030204" pitchFamily="34" charset="0"/>
              </a:rPr>
            </a:fld>
            <a:endParaRPr lang="en-US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>
                <a:latin typeface="Calibri" panose="020F0502020204030204" pitchFamily="34" charset="0"/>
              </a:rPr>
            </a:fld>
            <a:endParaRPr lang="en-US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7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0B5EF9-BBC0-47F3-9222-9C97073B34E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algn="r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3" name="cashreg.wav"/>
          </p:stSnd>
        </p:sndAc>
      </p:transition>
    </mc:Choice>
    <mc:Fallback>
      <p:transition spd="med">
        <p:wheel spokes="8"/>
        <p:sndAc>
          <p:stSnd>
            <p:snd r:embed="rId3" name="cashreg.wav"/>
          </p:stSnd>
        </p:sndAc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audio" Target="../media/audio1.wav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09FBAE-8E44-453A-A058-E5E4E25E576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Is Fun!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r>
              <a:rPr lang="en-US" altLang="en-US" dirty="0">
                <a:latin typeface="Trebuchet MS" panose="020B0603020202020204" pitchFamily="34" charset="0"/>
              </a:rPr>
              <a:t>3 - </a:t>
            </a:r>
            <a:fld id="{9A0DB2DC-4C9A-4742-B13C-FB6460FD3503}" type="slidenum">
              <a:rPr lang="en-US" altLang="en-US" sz="900" dirty="0">
                <a:solidFill>
                  <a:schemeClr val="accent1"/>
                </a:solidFill>
                <a:latin typeface="Trebuchet MS" panose="020B0603020202020204" pitchFamily="34" charset="0"/>
              </a:rPr>
            </a:fld>
            <a:endParaRPr lang="en-US" altLang="en-US" sz="9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3" name="cashreg.wav"/>
          </p:stSnd>
        </p:sndAc>
      </p:transition>
    </mc:Choice>
    <mc:Fallback>
      <p:transition spd="med">
        <p:wheel spokes="8"/>
        <p:sndAc>
          <p:stSnd>
            <p:snd r:embed="rId13" name="cashreg.wav"/>
          </p:stSnd>
        </p:sndAc>
      </p:transition>
    </mc:Fallback>
  </mc:AlternateConten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.wav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696200" cy="914400"/>
          </a:xfrm>
        </p:spPr>
        <p:txBody>
          <a:bodyPr vert="horz" wrap="square" lIns="91440" tIns="45720" rIns="91440" bIns="45720" anchor="b" anchorCtr="0"/>
          <a:p>
            <a:pPr defTabSz="457200" eaLnBrk="1" hangingPunct="1">
              <a:buClrTx/>
              <a:buSzTx/>
              <a:buFontTx/>
              <a:buNone/>
            </a:pPr>
            <a:r>
              <a:rPr lang="en-US" alt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j-cs"/>
              </a:rPr>
              <a:t>The Accounting Cycle</a:t>
            </a:r>
            <a:br>
              <a:rPr lang="en-US" alt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j-cs"/>
              </a:rPr>
            </a:br>
            <a:r>
              <a:rPr lang="en-US" altLang="en-US" sz="3600" kern="12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j-cs"/>
              </a:rPr>
              <a:t>MCA</a:t>
            </a:r>
            <a:r>
              <a:rPr lang="en-US" alt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j-cs"/>
              </a:rPr>
              <a:t> I Semester</a:t>
            </a:r>
            <a:endParaRPr lang="en-IN" altLang="en-US" sz="4000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43400" y="4051300"/>
            <a:ext cx="3657600" cy="1096963"/>
          </a:xfrm>
        </p:spPr>
        <p:txBody>
          <a:bodyPr vert="horz" wrap="square" lIns="91440" tIns="45720" rIns="91440" bIns="45720" anchor="t" anchorCtr="0"/>
          <a:p>
            <a:pPr defTabSz="457200" eaLnBrk="1" hangingPunct="1">
              <a:buSzPct val="80000"/>
            </a:pPr>
            <a:r>
              <a:rPr sz="20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A.DURGA DEVI</a:t>
            </a:r>
            <a:endParaRPr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457200" eaLnBrk="1" hangingPunct="1">
              <a:buSzPct val="80000"/>
            </a:pPr>
            <a:r>
              <a:rPr sz="20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MCA DEPARTMENT</a:t>
            </a:r>
            <a:endParaRPr lang="en-IN" altLang="x-none" sz="2000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 vert="horz" wrap="square" lIns="91440" tIns="45720" rIns="91440" bIns="45720" numCol="1" rtlCol="0" anchor="t" anchorCtr="0" compatLnSpc="1"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Posting 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  <a:cs typeface="+mj-cs"/>
              </a:rPr>
              <a:t>Transaction (a): Arch deposited $70,000 in bank account in name of business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147763"/>
            <a:ext cx="8382000" cy="462915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/>
              <a:t>Preparing a Trial Balance</a:t>
            </a:r>
            <a:endParaRPr lang="en-US" alt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5025"/>
            <a:ext cx="7772400" cy="1905000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the ledger account balances in two columns on the trial balance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 column = Debits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 column = Credits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Trial balance proves DR = CR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8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2657475"/>
            <a:ext cx="5334000" cy="3749675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6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charRg st="69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charRg st="6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charRg st="6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13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charRg st="113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charRg st="113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charRg st="113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599" y="2590800"/>
            <a:ext cx="6347714" cy="1320800"/>
          </a:xfrm>
        </p:spPr>
        <p:txBody>
          <a:bodyPr/>
          <a:p>
            <a:pPr algn="ctr"/>
            <a:r>
              <a:rPr lang="en-I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  <a:endParaRPr lang="en-I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>
                <a:ea typeface="SimSun" panose="02010600030101010101" pitchFamily="2" charset="-122"/>
              </a:rPr>
              <a:t>List The Steps In The Accounting Cycle</a:t>
            </a:r>
            <a:endParaRPr lang="en-US" altLang="en-US" dirty="0">
              <a:ea typeface="SimSun" panose="02010600030101010101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467600" cy="5257800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 source documents &amp; record business transactions in a journal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journal entries to the ledger accounts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 a trial balance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Gather adjustment data and record adjustments in the work sheet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the work sheet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financial reports from data in work sheet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Journalize and post the adjusting entries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Journalize and post the closing entries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AutoNum type="arabicPeriod" startAt="3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 the post-closing trial balance</a:t>
            </a:r>
            <a:endParaRPr kumimoji="0" lang="en-US" altLang="en-US" sz="26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6" name="WordArt 4"/>
          <p:cNvSpPr>
            <a:spLocks noTextEdit="1"/>
          </p:cNvSpPr>
          <p:nvPr/>
        </p:nvSpPr>
        <p:spPr>
          <a:xfrm>
            <a:off x="7667625" y="1704975"/>
            <a:ext cx="14001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28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Impact" panose="020B0806030902050204" charset="0"/>
                <a:ea typeface="Impact" panose="020B0806030902050204" charset="0"/>
              </a:rPr>
              <a:t>Chapter 3</a:t>
            </a:r>
            <a:endParaRPr lang="en-US" sz="28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  <p:sp>
        <p:nvSpPr>
          <p:cNvPr id="8197" name="WordArt 5"/>
          <p:cNvSpPr>
            <a:spLocks noTextEdit="1"/>
          </p:cNvSpPr>
          <p:nvPr/>
        </p:nvSpPr>
        <p:spPr>
          <a:xfrm>
            <a:off x="7667625" y="3838575"/>
            <a:ext cx="13811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28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Impact" panose="020B0806030902050204" charset="0"/>
                <a:ea typeface="Impact" panose="020B0806030902050204" charset="0"/>
              </a:rPr>
              <a:t>Chapter 4</a:t>
            </a:r>
            <a:endParaRPr lang="en-US" sz="28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  <p:sp>
        <p:nvSpPr>
          <p:cNvPr id="8198" name="WordArt 6"/>
          <p:cNvSpPr>
            <a:spLocks noTextEdit="1"/>
          </p:cNvSpPr>
          <p:nvPr/>
        </p:nvSpPr>
        <p:spPr>
          <a:xfrm>
            <a:off x="7639050" y="5667375"/>
            <a:ext cx="14001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28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Impact" panose="020B0806030902050204" charset="0"/>
                <a:ea typeface="Impact" panose="020B0806030902050204" charset="0"/>
              </a:rPr>
              <a:t>Chapter 5</a:t>
            </a:r>
            <a:endParaRPr lang="en-US" sz="28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  <p:sp>
        <p:nvSpPr>
          <p:cNvPr id="47111" name="AutoShape 7"/>
          <p:cNvSpPr/>
          <p:nvPr/>
        </p:nvSpPr>
        <p:spPr>
          <a:xfrm>
            <a:off x="6553200" y="990600"/>
            <a:ext cx="1038225" cy="1905000"/>
          </a:xfrm>
          <a:prstGeom prst="rightBrace">
            <a:avLst>
              <a:gd name="adj1" fmla="val 15290"/>
              <a:gd name="adj2" fmla="val 49907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12" name="AutoShape 8"/>
          <p:cNvSpPr/>
          <p:nvPr/>
        </p:nvSpPr>
        <p:spPr>
          <a:xfrm>
            <a:off x="7391400" y="2971800"/>
            <a:ext cx="304800" cy="2438400"/>
          </a:xfrm>
          <a:prstGeom prst="rightBrace">
            <a:avLst>
              <a:gd name="adj1" fmla="val 66666"/>
              <a:gd name="adj2" fmla="val 49394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13" name="AutoShape 9"/>
          <p:cNvSpPr/>
          <p:nvPr/>
        </p:nvSpPr>
        <p:spPr>
          <a:xfrm>
            <a:off x="6934200" y="5486400"/>
            <a:ext cx="609600" cy="914400"/>
          </a:xfrm>
          <a:prstGeom prst="rightBrace">
            <a:avLst>
              <a:gd name="adj1" fmla="val 12500"/>
              <a:gd name="adj2" fmla="val 48106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6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charRg st="6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charRg st="6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charRg st="6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3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107">
                                            <p:txEl>
                                              <p:charRg st="137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07">
                                            <p:txEl>
                                              <p:charRg st="13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7">
                                            <p:txEl>
                                              <p:charRg st="13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201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107">
                                            <p:txEl>
                                              <p:charRg st="201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07">
                                            <p:txEl>
                                              <p:charRg st="201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07">
                                            <p:txEl>
                                              <p:charRg st="201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225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107">
                                            <p:txEl>
                                              <p:charRg st="225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107">
                                            <p:txEl>
                                              <p:charRg st="225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07">
                                            <p:txEl>
                                              <p:charRg st="225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274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107">
                                            <p:txEl>
                                              <p:charRg st="274" end="3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107">
                                            <p:txEl>
                                              <p:charRg st="274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07">
                                            <p:txEl>
                                              <p:charRg st="274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316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107">
                                            <p:txEl>
                                              <p:charRg st="316" end="3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107">
                                            <p:txEl>
                                              <p:charRg st="316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107">
                                            <p:txEl>
                                              <p:charRg st="316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356" end="3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107">
                                            <p:txEl>
                                              <p:charRg st="356" end="3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107">
                                            <p:txEl>
                                              <p:charRg st="356" end="3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107">
                                            <p:txEl>
                                              <p:charRg st="356" end="3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/>
              <a:t>Steps in the Accounting Process</a:t>
            </a:r>
            <a:endParaRPr lang="en-US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60588"/>
            <a:ext cx="6348413" cy="3881438"/>
          </a:xfrm>
        </p:spPr>
        <p:txBody>
          <a:bodyPr vert="horz" wrap="square" lIns="91440" tIns="45720" rIns="91440" bIns="45720" numCol="1" rtlCol="0" anchor="t" anchorCtr="0" compatLnSpc="1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Journalize business transaction: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source document to record journal entry in general journal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 on accounts that are affected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 Date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indent debit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Indent credit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description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 = CR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all journal entries to ledger accounts in general ledger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 date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 amount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Record both cross references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 all totals to trial balance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3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charRg st="33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charRg st="3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charRg st="3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9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charRg st="96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charRg st="9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charRg st="9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33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charRg st="133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charRg st="133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charRg st="133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4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charRg st="144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charRg st="14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charRg st="14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63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charRg st="163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charRg st="163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charRg st="163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7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charRg st="177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59">
                                            <p:txEl>
                                              <p:charRg st="17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59">
                                            <p:txEl>
                                              <p:charRg st="17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95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059">
                                            <p:txEl>
                                              <p:charRg st="195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059">
                                            <p:txEl>
                                              <p:charRg st="195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059">
                                            <p:txEl>
                                              <p:charRg st="195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203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059">
                                            <p:txEl>
                                              <p:charRg st="203" end="2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059">
                                            <p:txEl>
                                              <p:charRg st="203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059">
                                            <p:txEl>
                                              <p:charRg st="203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265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059">
                                            <p:txEl>
                                              <p:charRg st="265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059">
                                            <p:txEl>
                                              <p:charRg st="265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059">
                                            <p:txEl>
                                              <p:charRg st="265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279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059">
                                            <p:txEl>
                                              <p:charRg st="279" end="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059">
                                            <p:txEl>
                                              <p:charRg st="279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059">
                                            <p:txEl>
                                              <p:charRg st="279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295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059">
                                            <p:txEl>
                                              <p:charRg st="295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59">
                                            <p:txEl>
                                              <p:charRg st="295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059">
                                            <p:txEl>
                                              <p:charRg st="295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324" end="3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059">
                                            <p:txEl>
                                              <p:charRg st="324" end="3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059">
                                            <p:txEl>
                                              <p:charRg st="324" end="3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059">
                                            <p:txEl>
                                              <p:charRg st="324" end="3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/>
              <a:t>What Is a General Journal?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60588"/>
            <a:ext cx="6348413" cy="3881438"/>
          </a:xfrm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book in which a person enters the original record of a business transaction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Commonly referred to as a book of original entry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Chronological listing of all the business transactions for the company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listing records the debits and credits associated with that business transaction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book or a location on a hard drive where all business transactions are listed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 a diary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/>
              <a:t>What’s in a Journal Entry?</a:t>
            </a:r>
            <a:endParaRPr lang="en-US" alt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229600" cy="4724400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533400" marR="0" lvl="0" indent="-5334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one debit entry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Debit account, use exact account title, do not indent titles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one credit entry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Credit account, use exact account title, indent titles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explanation of the transaction: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number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Invoice number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Accounts receivable customer name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other elements…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Remember: the accountant must leave a good audit trail so that users of accounting information can understand what occurred with each transaction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29400" y="3581400"/>
            <a:ext cx="2162175" cy="1447800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 anchorCtr="1"/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1" kern="1200" cap="none" spc="0" normalizeH="0" baseline="0" noProof="0">
                <a:solidFill>
                  <a:srgbClr val="C952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DR=CR</a:t>
            </a:r>
            <a:endParaRPr kumimoji="0" lang="en-US" altLang="en-US" sz="4400" b="1" kern="1200" cap="none" spc="0" normalizeH="0" baseline="0" noProof="0">
              <a:solidFill>
                <a:srgbClr val="C9522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charRg st="5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charRg st="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charRg st="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3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charRg st="3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charRg st="3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charRg st="3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17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charRg st="117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charRg st="117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charRg st="117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7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charRg st="172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charRg st="17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charRg st="17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08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23">
                                            <p:txEl>
                                              <p:charRg st="208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3">
                                            <p:txEl>
                                              <p:charRg st="208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3">
                                            <p:txEl>
                                              <p:charRg st="208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21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23">
                                            <p:txEl>
                                              <p:charRg st="221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3">
                                            <p:txEl>
                                              <p:charRg st="221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23">
                                            <p:txEl>
                                              <p:charRg st="221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36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23">
                                            <p:txEl>
                                              <p:charRg st="236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23">
                                            <p:txEl>
                                              <p:charRg st="236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3">
                                            <p:txEl>
                                              <p:charRg st="236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70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723">
                                            <p:txEl>
                                              <p:charRg st="270" end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723">
                                            <p:txEl>
                                              <p:charRg st="270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23">
                                            <p:txEl>
                                              <p:charRg st="270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91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723">
                                            <p:txEl>
                                              <p:charRg st="291" end="4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723">
                                            <p:txEl>
                                              <p:charRg st="291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723">
                                            <p:txEl>
                                              <p:charRg st="291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t" anchorCtr="0" compatLnSpc="1"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of Business Transaction Recorded in the General Journal</a:t>
            </a: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675" name="Text Box 3"/>
          <p:cNvSpPr txBox="1"/>
          <p:nvPr/>
        </p:nvSpPr>
        <p:spPr>
          <a:xfrm>
            <a:off x="457200" y="5181600"/>
            <a:ext cx="822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Create a journal entry for each transaction. 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717675"/>
            <a:ext cx="8686800" cy="342265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/>
              <a:t>Definitions:</a:t>
            </a:r>
            <a:endParaRPr lang="en-US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60588"/>
            <a:ext cx="6348413" cy="3881438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Ledger Account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listing of business transactions for an individual account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you look if you want to find the balance of any given account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Ledger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loose-leaf book or computer file containing all the Ledger Accounts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account from the chart of accounts has its own ledger account in the general ledger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Posting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of transferring figures from the journal to the ledger accounts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charRg st="15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charRg st="1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charRg st="1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8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charRg st="83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charRg st="8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charRg st="8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66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charRg st="166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charRg st="166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charRg st="166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236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819">
                                            <p:txEl>
                                              <p:charRg st="236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charRg st="236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19">
                                            <p:txEl>
                                              <p:charRg st="236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325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819">
                                            <p:txEl>
                                              <p:charRg st="325" end="3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9">
                                            <p:txEl>
                                              <p:charRg st="325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19">
                                            <p:txEl>
                                              <p:charRg st="325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333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9">
                                            <p:txEl>
                                              <p:charRg st="333" end="4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9">
                                            <p:txEl>
                                              <p:charRg st="333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19">
                                            <p:txEl>
                                              <p:charRg st="333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en-US" dirty="0"/>
              <a:t>Four-Step Posting Process</a:t>
            </a:r>
            <a:endParaRPr lang="en-US" altLang="en-US" dirty="0"/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791200"/>
          </a:xfrm>
        </p:spPr>
        <p:txBody>
          <a:bodyPr vert="horz" wrap="square" lIns="91440" tIns="45720" rIns="91440" bIns="45720" anchor="t" anchorCtr="0"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 dirty="0"/>
              <a:t>Transfer transaction date to account’s date column</a:t>
            </a:r>
            <a:endParaRPr lang="en-US" altLang="en-US" sz="28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 dirty="0"/>
              <a:t>Transfer the debit/credit amount and calculate the new balance</a:t>
            </a:r>
            <a:endParaRPr lang="en-US" altLang="en-US" sz="28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 dirty="0"/>
              <a:t>Write journal page number in posting reference column of ledger as a cross-reference</a:t>
            </a:r>
            <a:endParaRPr lang="en-US" altLang="en-US" sz="28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 dirty="0"/>
              <a:t>Go back to journal and write account number in posting reference column of journal as a cross-reference</a:t>
            </a:r>
            <a:endParaRPr lang="en-US" altLang="en-US" sz="2800" dirty="0"/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dirty="0"/>
              <a:t>Cross-reference</a:t>
            </a:r>
            <a:endParaRPr lang="en-US" altLang="en-US" dirty="0"/>
          </a:p>
          <a:p>
            <a:pPr marL="1295400" lvl="2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The ledger account number in the Post. Ref. column of the journal and the journal page number in the Post. Ref. column of the ledger account</a:t>
            </a:r>
            <a:endParaRPr lang="en-US" altLang="en-US" dirty="0"/>
          </a:p>
          <a:p>
            <a:pPr marL="914400" lvl="1" indent="-457200" eaLnBrk="1" hangingPunct="1">
              <a:lnSpc>
                <a:spcPct val="80000"/>
              </a:lnSpc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1" name="cashreg.wav"/>
          </p:stSnd>
        </p:sndAc>
      </p:transition>
    </mc:Choice>
    <mc:Fallback>
      <p:transition spd="med">
        <p:wheel spokes="8"/>
        <p:sndAc>
          <p:stSnd>
            <p:snd r:embed="rId1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5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charRg st="51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charRg st="5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charRg st="5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14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charRg st="114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charRg st="114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charRg st="114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99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charRg st="199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charRg st="199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charRg st="199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03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charRg st="303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charRg st="303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charRg st="303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19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charRg st="319" end="4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charRg st="319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charRg st="319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t" anchorCtr="0" compatLnSpc="1"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Posting 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  <a:cs typeface="+mj-cs"/>
              </a:rPr>
              <a:t>Transaction (a): Arch deposited $70,000 in bank account in name of business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143000"/>
            <a:ext cx="8382000" cy="5038725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>
        <p:wheel spokes="8"/>
        <p:sndAc>
          <p:stSnd>
            <p:snd r:embed="rId2" name="cashreg.wav"/>
          </p:stSnd>
        </p:sndAc>
      </p:transition>
    </mc:Choice>
    <mc:Fallback>
      <p:transition spd="med">
        <p:wheel spokes="8"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3085</Words>
  <Application>WPS Presentation</Application>
  <PresentationFormat>On-screen Show (4:3)</PresentationFormat>
  <Paragraphs>103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Trebuchet MS</vt:lpstr>
      <vt:lpstr>Calibri</vt:lpstr>
      <vt:lpstr>Times New Roman</vt:lpstr>
      <vt:lpstr>Impact</vt:lpstr>
      <vt:lpstr>Wingdings 3</vt:lpstr>
      <vt:lpstr>Microsoft YaHei</vt:lpstr>
      <vt:lpstr>Arial Unicode MS</vt:lpstr>
      <vt:lpstr>Blue Waves</vt:lpstr>
      <vt:lpstr>The Accounting Cycle MCA II Semester</vt:lpstr>
      <vt:lpstr>List The Steps In The Accounting Cycle</vt:lpstr>
      <vt:lpstr>Steps in the Accounting Process</vt:lpstr>
      <vt:lpstr>What Is a General Journal?</vt:lpstr>
      <vt:lpstr>What’s in a Journal Entry?</vt:lpstr>
      <vt:lpstr>Example of Business Transaction Recorded in the General Journal</vt:lpstr>
      <vt:lpstr>Definitions:</vt:lpstr>
      <vt:lpstr>Four-Step Posting Process</vt:lpstr>
      <vt:lpstr>Posting Transaction (a): Arch deposited $70,000 in bank account in name of business</vt:lpstr>
      <vt:lpstr>Posting Transaction (a): Arch deposited $70,000 in bank account in name of business</vt:lpstr>
      <vt:lpstr>Preparing a Trial Balance</vt:lpstr>
      <vt:lpstr>THANK YOU</vt:lpstr>
    </vt:vector>
  </TitlesOfParts>
  <Company>Highline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The Steps In The Accounting Cycle</dc:title>
  <dc:creator>MGIRVIN</dc:creator>
  <cp:lastModifiedBy>pyla mounika</cp:lastModifiedBy>
  <cp:revision>9</cp:revision>
  <dcterms:created xsi:type="dcterms:W3CDTF">2004-10-07T16:20:00Z</dcterms:created>
  <dcterms:modified xsi:type="dcterms:W3CDTF">2024-06-22T10:15:17Z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B5F4100D279747A8A34AFEC7FDE3D0BE_12</vt:lpwstr>
  </property>
  <property fmtid="{D5CDD505-2E9C-101B-9397-08002B2CF9AE}" pid="3" name="KSOProductBuildVer">
    <vt:lpwstr>1033-12.2.0.17119</vt:lpwstr>
  </property>
</Properties>
</file>