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1"/>
    <p:restoredTop sz="94610"/>
  </p:normalViewPr>
  <p:slideViewPr>
    <p:cSldViewPr snapToGrid="0" snapToObjects="1">
      <p:cViewPr varScale="1">
        <p:scale>
          <a:sx n="76" d="100"/>
          <a:sy n="76" d="100"/>
        </p:scale>
        <p:origin x="-48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0725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2335054"/>
            <a:ext cx="12692896" cy="20040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7890"/>
              </a:lnSpc>
              <a:buNone/>
            </a:pPr>
            <a:r>
              <a:rPr lang="en-US" sz="6312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Introduction to Multithreading in Java</a:t>
            </a:r>
            <a:endParaRPr lang="en-US" sz="6312" dirty="0"/>
          </a:p>
        </p:txBody>
      </p:sp>
      <p:sp>
        <p:nvSpPr>
          <p:cNvPr id="5" name="Text 3"/>
          <p:cNvSpPr/>
          <p:nvPr/>
        </p:nvSpPr>
        <p:spPr>
          <a:xfrm>
            <a:off x="968693" y="4709398"/>
            <a:ext cx="12692896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 Multithreading is a fundamental concept in Java that allows a program to execute multiple tasks concurrently, improving efficiency and responsiveness. By understanding the core principles of threads, developers can leverage this powerful feature to build robust, scalable, and high-performing applications.</a:t>
            </a:r>
            <a:endParaRPr lang="en-US" sz="1944" dirty="0"/>
          </a:p>
        </p:txBody>
      </p:sp>
      <p:sp>
        <p:nvSpPr>
          <p:cNvPr id="6" name="TextBox 5"/>
          <p:cNvSpPr txBox="1"/>
          <p:nvPr/>
        </p:nvSpPr>
        <p:spPr>
          <a:xfrm>
            <a:off x="11248373" y="6463430"/>
            <a:ext cx="28308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K.VENKATESH</a:t>
            </a:r>
          </a:p>
          <a:p>
            <a:pPr algn="ctr"/>
            <a:r>
              <a:rPr lang="en-US" dirty="0" smtClean="0"/>
              <a:t>MCA DEPARTMENT</a:t>
            </a:r>
          </a:p>
          <a:p>
            <a:pPr algn="ctr"/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2002988"/>
            <a:ext cx="7115294" cy="72604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718"/>
              </a:lnSpc>
              <a:buNone/>
            </a:pPr>
            <a:r>
              <a:rPr lang="en-US" sz="457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Benefits of Multithreading</a:t>
            </a:r>
            <a:endParaRPr lang="en-US" sz="4574" dirty="0"/>
          </a:p>
        </p:txBody>
      </p:sp>
      <p:sp>
        <p:nvSpPr>
          <p:cNvPr id="5" name="Shape 3"/>
          <p:cNvSpPr/>
          <p:nvPr/>
        </p:nvSpPr>
        <p:spPr>
          <a:xfrm>
            <a:off x="968693" y="3376970"/>
            <a:ext cx="555427" cy="555427"/>
          </a:xfrm>
          <a:prstGeom prst="roundRect">
            <a:avLst>
              <a:gd name="adj" fmla="val 13335"/>
            </a:avLst>
          </a:prstGeom>
          <a:solidFill>
            <a:srgbClr val="363A4A"/>
          </a:solidFill>
          <a:ln/>
        </p:spPr>
      </p:sp>
      <p:sp>
        <p:nvSpPr>
          <p:cNvPr id="6" name="Text 4"/>
          <p:cNvSpPr/>
          <p:nvPr/>
        </p:nvSpPr>
        <p:spPr>
          <a:xfrm>
            <a:off x="1182886" y="3480435"/>
            <a:ext cx="126921" cy="34849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44"/>
              </a:lnSpc>
              <a:buNone/>
            </a:pPr>
            <a:r>
              <a:rPr lang="en-US" sz="274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1</a:t>
            </a:r>
            <a:endParaRPr lang="en-US" sz="2744" dirty="0"/>
          </a:p>
        </p:txBody>
      </p:sp>
      <p:sp>
        <p:nvSpPr>
          <p:cNvPr id="7" name="Text 5"/>
          <p:cNvSpPr/>
          <p:nvPr/>
        </p:nvSpPr>
        <p:spPr>
          <a:xfrm>
            <a:off x="1770936" y="3376970"/>
            <a:ext cx="3264218" cy="72628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Improved Responsiveness</a:t>
            </a:r>
            <a:endParaRPr lang="en-US" sz="2287" dirty="0"/>
          </a:p>
        </p:txBody>
      </p:sp>
      <p:sp>
        <p:nvSpPr>
          <p:cNvPr id="8" name="Text 6"/>
          <p:cNvSpPr/>
          <p:nvPr/>
        </p:nvSpPr>
        <p:spPr>
          <a:xfrm>
            <a:off x="1770936" y="4251365"/>
            <a:ext cx="3264218" cy="197524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Multithreading enables applications to remain responsive and interactive, even when performing resource-intensive tasks.</a:t>
            </a:r>
            <a:endParaRPr lang="en-US" sz="1944" dirty="0"/>
          </a:p>
        </p:txBody>
      </p:sp>
      <p:sp>
        <p:nvSpPr>
          <p:cNvPr id="9" name="Shape 7"/>
          <p:cNvSpPr/>
          <p:nvPr/>
        </p:nvSpPr>
        <p:spPr>
          <a:xfrm>
            <a:off x="5281970" y="3376970"/>
            <a:ext cx="555427" cy="555427"/>
          </a:xfrm>
          <a:prstGeom prst="roundRect">
            <a:avLst>
              <a:gd name="adj" fmla="val 13335"/>
            </a:avLst>
          </a:prstGeom>
          <a:solidFill>
            <a:srgbClr val="363A4A"/>
          </a:solidFill>
          <a:ln/>
        </p:spPr>
      </p:sp>
      <p:sp>
        <p:nvSpPr>
          <p:cNvPr id="10" name="Text 8"/>
          <p:cNvSpPr/>
          <p:nvPr/>
        </p:nvSpPr>
        <p:spPr>
          <a:xfrm>
            <a:off x="5466040" y="3480435"/>
            <a:ext cx="187166" cy="34849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44"/>
              </a:lnSpc>
              <a:buNone/>
            </a:pPr>
            <a:r>
              <a:rPr lang="en-US" sz="274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2</a:t>
            </a:r>
            <a:endParaRPr lang="en-US" sz="2744" dirty="0"/>
          </a:p>
        </p:txBody>
      </p:sp>
      <p:sp>
        <p:nvSpPr>
          <p:cNvPr id="11" name="Text 9"/>
          <p:cNvSpPr/>
          <p:nvPr/>
        </p:nvSpPr>
        <p:spPr>
          <a:xfrm>
            <a:off x="6084213" y="3376970"/>
            <a:ext cx="3023949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Increased Throughput</a:t>
            </a:r>
            <a:endParaRPr lang="en-US" sz="2287" dirty="0"/>
          </a:p>
        </p:txBody>
      </p:sp>
      <p:sp>
        <p:nvSpPr>
          <p:cNvPr id="12" name="Text 10"/>
          <p:cNvSpPr/>
          <p:nvPr/>
        </p:nvSpPr>
        <p:spPr>
          <a:xfrm>
            <a:off x="6084213" y="3888224"/>
            <a:ext cx="3264218" cy="197524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By utilizing multiple threads, an application can execute more tasks concurrently, leading to higher overall throughput and productivity.</a:t>
            </a:r>
            <a:endParaRPr lang="en-US" sz="1944" dirty="0"/>
          </a:p>
        </p:txBody>
      </p:sp>
      <p:sp>
        <p:nvSpPr>
          <p:cNvPr id="13" name="Shape 11"/>
          <p:cNvSpPr/>
          <p:nvPr/>
        </p:nvSpPr>
        <p:spPr>
          <a:xfrm>
            <a:off x="9595247" y="3376970"/>
            <a:ext cx="555427" cy="555427"/>
          </a:xfrm>
          <a:prstGeom prst="roundRect">
            <a:avLst>
              <a:gd name="adj" fmla="val 13335"/>
            </a:avLst>
          </a:prstGeom>
          <a:solidFill>
            <a:srgbClr val="363A4A"/>
          </a:solidFill>
          <a:ln/>
        </p:spPr>
      </p:sp>
      <p:sp>
        <p:nvSpPr>
          <p:cNvPr id="14" name="Text 12"/>
          <p:cNvSpPr/>
          <p:nvPr/>
        </p:nvSpPr>
        <p:spPr>
          <a:xfrm>
            <a:off x="9775865" y="3480435"/>
            <a:ext cx="194191" cy="34849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44"/>
              </a:lnSpc>
              <a:buNone/>
            </a:pPr>
            <a:r>
              <a:rPr lang="en-US" sz="274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3</a:t>
            </a:r>
            <a:endParaRPr lang="en-US" sz="2744" dirty="0"/>
          </a:p>
        </p:txBody>
      </p:sp>
      <p:sp>
        <p:nvSpPr>
          <p:cNvPr id="15" name="Text 13"/>
          <p:cNvSpPr/>
          <p:nvPr/>
        </p:nvSpPr>
        <p:spPr>
          <a:xfrm>
            <a:off x="10397490" y="3376970"/>
            <a:ext cx="3101459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Resource Optimization</a:t>
            </a:r>
            <a:endParaRPr lang="en-US" sz="2287" dirty="0"/>
          </a:p>
        </p:txBody>
      </p:sp>
      <p:sp>
        <p:nvSpPr>
          <p:cNvPr id="16" name="Text 14"/>
          <p:cNvSpPr/>
          <p:nvPr/>
        </p:nvSpPr>
        <p:spPr>
          <a:xfrm>
            <a:off x="10397490" y="3888224"/>
            <a:ext cx="3264218" cy="197524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can efficiently share and manage system resources, such as CPU and memory, leading to better utilization and performance.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1219914"/>
            <a:ext cx="8121253" cy="72604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718"/>
              </a:lnSpc>
              <a:buNone/>
            </a:pPr>
            <a:r>
              <a:rPr lang="en-US" sz="457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Thread Creation and Lifecycle</a:t>
            </a:r>
            <a:endParaRPr lang="en-US" sz="4574" dirty="0"/>
          </a:p>
        </p:txBody>
      </p:sp>
      <p:sp>
        <p:nvSpPr>
          <p:cNvPr id="5" name="Shape 3"/>
          <p:cNvSpPr/>
          <p:nvPr/>
        </p:nvSpPr>
        <p:spPr>
          <a:xfrm>
            <a:off x="1323618" y="2316242"/>
            <a:ext cx="30837" cy="4693444"/>
          </a:xfrm>
          <a:prstGeom prst="rect">
            <a:avLst/>
          </a:prstGeom>
          <a:solidFill>
            <a:srgbClr val="6EB9FC"/>
          </a:solidFill>
          <a:ln/>
        </p:spPr>
      </p:sp>
      <p:sp>
        <p:nvSpPr>
          <p:cNvPr id="6" name="Shape 4"/>
          <p:cNvSpPr/>
          <p:nvPr/>
        </p:nvSpPr>
        <p:spPr>
          <a:xfrm>
            <a:off x="1616690" y="2856131"/>
            <a:ext cx="864037" cy="30837"/>
          </a:xfrm>
          <a:prstGeom prst="rect">
            <a:avLst/>
          </a:prstGeom>
          <a:solidFill>
            <a:srgbClr val="6EB9FC"/>
          </a:solidFill>
          <a:ln/>
        </p:spPr>
      </p:sp>
      <p:sp>
        <p:nvSpPr>
          <p:cNvPr id="7" name="Shape 5"/>
          <p:cNvSpPr/>
          <p:nvPr/>
        </p:nvSpPr>
        <p:spPr>
          <a:xfrm>
            <a:off x="1061264" y="2593896"/>
            <a:ext cx="555427" cy="555427"/>
          </a:xfrm>
          <a:prstGeom prst="roundRect">
            <a:avLst>
              <a:gd name="adj" fmla="val 13335"/>
            </a:avLst>
          </a:prstGeom>
          <a:solidFill>
            <a:srgbClr val="363A4A"/>
          </a:solidFill>
          <a:ln/>
        </p:spPr>
      </p:sp>
      <p:sp>
        <p:nvSpPr>
          <p:cNvPr id="8" name="Text 6"/>
          <p:cNvSpPr/>
          <p:nvPr/>
        </p:nvSpPr>
        <p:spPr>
          <a:xfrm>
            <a:off x="1275457" y="2697361"/>
            <a:ext cx="126921" cy="34849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44"/>
              </a:lnSpc>
              <a:buNone/>
            </a:pPr>
            <a:r>
              <a:rPr lang="en-US" sz="274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1</a:t>
            </a:r>
            <a:endParaRPr lang="en-US" sz="2744" dirty="0"/>
          </a:p>
        </p:txBody>
      </p:sp>
      <p:sp>
        <p:nvSpPr>
          <p:cNvPr id="9" name="Text 7"/>
          <p:cNvSpPr/>
          <p:nvPr/>
        </p:nvSpPr>
        <p:spPr>
          <a:xfrm>
            <a:off x="2696766" y="2563058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Creation</a:t>
            </a:r>
            <a:endParaRPr lang="en-US" sz="2287" dirty="0"/>
          </a:p>
        </p:txBody>
      </p:sp>
      <p:sp>
        <p:nvSpPr>
          <p:cNvPr id="10" name="Text 8"/>
          <p:cNvSpPr/>
          <p:nvPr/>
        </p:nvSpPr>
        <p:spPr>
          <a:xfrm>
            <a:off x="2696766" y="3074313"/>
            <a:ext cx="10964823" cy="39504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can be created by extending the Thread class or implementing the Runnable interface.</a:t>
            </a:r>
            <a:endParaRPr lang="en-US" sz="1944" dirty="0"/>
          </a:p>
        </p:txBody>
      </p:sp>
      <p:sp>
        <p:nvSpPr>
          <p:cNvPr id="11" name="Shape 9"/>
          <p:cNvSpPr/>
          <p:nvPr/>
        </p:nvSpPr>
        <p:spPr>
          <a:xfrm>
            <a:off x="1616690" y="4502884"/>
            <a:ext cx="864037" cy="30837"/>
          </a:xfrm>
          <a:prstGeom prst="rect">
            <a:avLst/>
          </a:prstGeom>
          <a:solidFill>
            <a:srgbClr val="6EB9FC"/>
          </a:solidFill>
          <a:ln/>
        </p:spPr>
      </p:sp>
      <p:sp>
        <p:nvSpPr>
          <p:cNvPr id="12" name="Shape 10"/>
          <p:cNvSpPr/>
          <p:nvPr/>
        </p:nvSpPr>
        <p:spPr>
          <a:xfrm>
            <a:off x="1061264" y="4240649"/>
            <a:ext cx="555427" cy="555427"/>
          </a:xfrm>
          <a:prstGeom prst="roundRect">
            <a:avLst>
              <a:gd name="adj" fmla="val 13335"/>
            </a:avLst>
          </a:prstGeom>
          <a:solidFill>
            <a:srgbClr val="363A4A"/>
          </a:solidFill>
          <a:ln/>
        </p:spPr>
      </p:sp>
      <p:sp>
        <p:nvSpPr>
          <p:cNvPr id="13" name="Text 11"/>
          <p:cNvSpPr/>
          <p:nvPr/>
        </p:nvSpPr>
        <p:spPr>
          <a:xfrm>
            <a:off x="1245334" y="4344114"/>
            <a:ext cx="187166" cy="34849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44"/>
              </a:lnSpc>
              <a:buNone/>
            </a:pPr>
            <a:r>
              <a:rPr lang="en-US" sz="274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2</a:t>
            </a:r>
            <a:endParaRPr lang="en-US" sz="2744" dirty="0"/>
          </a:p>
        </p:txBody>
      </p:sp>
      <p:sp>
        <p:nvSpPr>
          <p:cNvPr id="14" name="Text 12"/>
          <p:cNvSpPr/>
          <p:nvPr/>
        </p:nvSpPr>
        <p:spPr>
          <a:xfrm>
            <a:off x="2696766" y="4209812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Execution</a:t>
            </a:r>
            <a:endParaRPr lang="en-US" sz="2287" dirty="0"/>
          </a:p>
        </p:txBody>
      </p:sp>
      <p:sp>
        <p:nvSpPr>
          <p:cNvPr id="15" name="Text 13"/>
          <p:cNvSpPr/>
          <p:nvPr/>
        </p:nvSpPr>
        <p:spPr>
          <a:xfrm>
            <a:off x="2696766" y="4721066"/>
            <a:ext cx="10964823" cy="39504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can be in various states, such as running, waiting, or blocked, depending on their execution status.</a:t>
            </a:r>
            <a:endParaRPr lang="en-US" sz="1944" dirty="0"/>
          </a:p>
        </p:txBody>
      </p:sp>
      <p:sp>
        <p:nvSpPr>
          <p:cNvPr id="16" name="Shape 14"/>
          <p:cNvSpPr/>
          <p:nvPr/>
        </p:nvSpPr>
        <p:spPr>
          <a:xfrm>
            <a:off x="1616690" y="6149638"/>
            <a:ext cx="864037" cy="30837"/>
          </a:xfrm>
          <a:prstGeom prst="rect">
            <a:avLst/>
          </a:prstGeom>
          <a:solidFill>
            <a:srgbClr val="6EB9FC"/>
          </a:solidFill>
          <a:ln/>
        </p:spPr>
      </p:sp>
      <p:sp>
        <p:nvSpPr>
          <p:cNvPr id="17" name="Shape 15"/>
          <p:cNvSpPr/>
          <p:nvPr/>
        </p:nvSpPr>
        <p:spPr>
          <a:xfrm>
            <a:off x="1061264" y="5887403"/>
            <a:ext cx="555427" cy="555427"/>
          </a:xfrm>
          <a:prstGeom prst="roundRect">
            <a:avLst>
              <a:gd name="adj" fmla="val 13335"/>
            </a:avLst>
          </a:prstGeom>
          <a:solidFill>
            <a:srgbClr val="363A4A"/>
          </a:solidFill>
          <a:ln/>
        </p:spPr>
      </p:sp>
      <p:sp>
        <p:nvSpPr>
          <p:cNvPr id="18" name="Text 16"/>
          <p:cNvSpPr/>
          <p:nvPr/>
        </p:nvSpPr>
        <p:spPr>
          <a:xfrm>
            <a:off x="1241881" y="5990868"/>
            <a:ext cx="194191" cy="34849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44"/>
              </a:lnSpc>
              <a:buNone/>
            </a:pPr>
            <a:r>
              <a:rPr lang="en-US" sz="274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3</a:t>
            </a:r>
            <a:endParaRPr lang="en-US" sz="2744" dirty="0"/>
          </a:p>
        </p:txBody>
      </p:sp>
      <p:sp>
        <p:nvSpPr>
          <p:cNvPr id="19" name="Text 17"/>
          <p:cNvSpPr/>
          <p:nvPr/>
        </p:nvSpPr>
        <p:spPr>
          <a:xfrm>
            <a:off x="2696766" y="5856565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Termination</a:t>
            </a:r>
            <a:endParaRPr lang="en-US" sz="2287" dirty="0"/>
          </a:p>
        </p:txBody>
      </p:sp>
      <p:sp>
        <p:nvSpPr>
          <p:cNvPr id="20" name="Text 18"/>
          <p:cNvSpPr/>
          <p:nvPr/>
        </p:nvSpPr>
        <p:spPr>
          <a:xfrm>
            <a:off x="2696766" y="6367820"/>
            <a:ext cx="10964823" cy="39504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can be terminated either by completing their task or by explicitly calling the interrupt() method.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2039541"/>
            <a:ext cx="11471791" cy="72604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718"/>
              </a:lnSpc>
              <a:buNone/>
            </a:pPr>
            <a:r>
              <a:rPr lang="en-US" sz="457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Synchronization and Concurrency Control</a:t>
            </a:r>
            <a:endParaRPr lang="en-US" sz="4574" dirty="0"/>
          </a:p>
        </p:txBody>
      </p:sp>
      <p:sp>
        <p:nvSpPr>
          <p:cNvPr id="5" name="Text 3"/>
          <p:cNvSpPr/>
          <p:nvPr/>
        </p:nvSpPr>
        <p:spPr>
          <a:xfrm>
            <a:off x="968693" y="3382685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Synchronization</a:t>
            </a:r>
            <a:endParaRPr lang="en-US" sz="2287" dirty="0"/>
          </a:p>
        </p:txBody>
      </p:sp>
      <p:sp>
        <p:nvSpPr>
          <p:cNvPr id="6" name="Text 4"/>
          <p:cNvSpPr/>
          <p:nvPr/>
        </p:nvSpPr>
        <p:spPr>
          <a:xfrm>
            <a:off x="968693" y="3992642"/>
            <a:ext cx="3828931" cy="197524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Synchronization ensures that only one thread can access a shared resource at a time, preventing race conditions and ensuring data integrity.</a:t>
            </a:r>
            <a:endParaRPr lang="en-US" sz="1944" dirty="0"/>
          </a:p>
        </p:txBody>
      </p:sp>
      <p:sp>
        <p:nvSpPr>
          <p:cNvPr id="7" name="Text 5"/>
          <p:cNvSpPr/>
          <p:nvPr/>
        </p:nvSpPr>
        <p:spPr>
          <a:xfrm>
            <a:off x="5407462" y="3382685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Locks and Monitors</a:t>
            </a:r>
            <a:endParaRPr lang="en-US" sz="2287" dirty="0"/>
          </a:p>
        </p:txBody>
      </p:sp>
      <p:sp>
        <p:nvSpPr>
          <p:cNvPr id="8" name="Text 6"/>
          <p:cNvSpPr/>
          <p:nvPr/>
        </p:nvSpPr>
        <p:spPr>
          <a:xfrm>
            <a:off x="5407462" y="3992642"/>
            <a:ext cx="3828931" cy="158019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Java provides various synchronization mechanisms, such as locks and monitors, to coordinate access to shared resources.</a:t>
            </a:r>
            <a:endParaRPr lang="en-US" sz="1944" dirty="0"/>
          </a:p>
        </p:txBody>
      </p:sp>
      <p:sp>
        <p:nvSpPr>
          <p:cNvPr id="9" name="Text 7"/>
          <p:cNvSpPr/>
          <p:nvPr/>
        </p:nvSpPr>
        <p:spPr>
          <a:xfrm>
            <a:off x="9846231" y="3382685"/>
            <a:ext cx="3428167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Deadlocks and Starvation</a:t>
            </a:r>
            <a:endParaRPr lang="en-US" sz="2287" dirty="0"/>
          </a:p>
        </p:txBody>
      </p:sp>
      <p:sp>
        <p:nvSpPr>
          <p:cNvPr id="10" name="Text 8"/>
          <p:cNvSpPr/>
          <p:nvPr/>
        </p:nvSpPr>
        <p:spPr>
          <a:xfrm>
            <a:off x="9846231" y="3992642"/>
            <a:ext cx="3828931" cy="158019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Developers must be aware of potential concurrency issues, such as deadlocks and starvation, and design their applications accordingly.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1191458"/>
            <a:ext cx="11287601" cy="72604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718"/>
              </a:lnSpc>
              <a:buNone/>
            </a:pPr>
            <a:r>
              <a:rPr lang="en-US" sz="457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Thread Communication and Coordination</a:t>
            </a:r>
            <a:endParaRPr lang="en-US" sz="4574" dirty="0"/>
          </a:p>
        </p:txBody>
      </p:sp>
      <p:sp>
        <p:nvSpPr>
          <p:cNvPr id="5" name="Shape 3"/>
          <p:cNvSpPr/>
          <p:nvPr/>
        </p:nvSpPr>
        <p:spPr>
          <a:xfrm>
            <a:off x="968693" y="2411254"/>
            <a:ext cx="6223040" cy="2190036"/>
          </a:xfrm>
          <a:prstGeom prst="roundRect">
            <a:avLst>
              <a:gd name="adj" fmla="val 3382"/>
            </a:avLst>
          </a:prstGeom>
          <a:solidFill>
            <a:srgbClr val="363A4A"/>
          </a:solidFill>
          <a:ln/>
        </p:spPr>
      </p:sp>
      <p:sp>
        <p:nvSpPr>
          <p:cNvPr id="6" name="Text 4"/>
          <p:cNvSpPr/>
          <p:nvPr/>
        </p:nvSpPr>
        <p:spPr>
          <a:xfrm>
            <a:off x="1215509" y="2658070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Wait/Notify</a:t>
            </a:r>
            <a:endParaRPr lang="en-US" sz="2287" dirty="0"/>
          </a:p>
        </p:txBody>
      </p:sp>
      <p:sp>
        <p:nvSpPr>
          <p:cNvPr id="7" name="Text 5"/>
          <p:cNvSpPr/>
          <p:nvPr/>
        </p:nvSpPr>
        <p:spPr>
          <a:xfrm>
            <a:off x="1215509" y="3169325"/>
            <a:ext cx="5729407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can use the wait(), notify(), and notifyAll() methods to communicate and coordinate their actions.</a:t>
            </a:r>
            <a:endParaRPr lang="en-US" sz="1944" dirty="0"/>
          </a:p>
        </p:txBody>
      </p:sp>
      <p:sp>
        <p:nvSpPr>
          <p:cNvPr id="8" name="Shape 6"/>
          <p:cNvSpPr/>
          <p:nvPr/>
        </p:nvSpPr>
        <p:spPr>
          <a:xfrm>
            <a:off x="7438549" y="2411254"/>
            <a:ext cx="6223040" cy="2190036"/>
          </a:xfrm>
          <a:prstGeom prst="roundRect">
            <a:avLst>
              <a:gd name="adj" fmla="val 3382"/>
            </a:avLst>
          </a:prstGeom>
          <a:solidFill>
            <a:srgbClr val="363A4A"/>
          </a:solidFill>
          <a:ln/>
        </p:spPr>
      </p:sp>
      <p:sp>
        <p:nvSpPr>
          <p:cNvPr id="9" name="Text 7"/>
          <p:cNvSpPr/>
          <p:nvPr/>
        </p:nvSpPr>
        <p:spPr>
          <a:xfrm>
            <a:off x="7685365" y="2658070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Blocking Queues</a:t>
            </a:r>
            <a:endParaRPr lang="en-US" sz="2287" dirty="0"/>
          </a:p>
        </p:txBody>
      </p:sp>
      <p:sp>
        <p:nvSpPr>
          <p:cNvPr id="10" name="Text 8"/>
          <p:cNvSpPr/>
          <p:nvPr/>
        </p:nvSpPr>
        <p:spPr>
          <a:xfrm>
            <a:off x="7685365" y="3169325"/>
            <a:ext cx="5729407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Blocking queues, such as LinkedBlockingQueue, provide a thread-safe way for threads to exchange data and coordinate their activities.</a:t>
            </a:r>
            <a:endParaRPr lang="en-US" sz="1944" dirty="0"/>
          </a:p>
        </p:txBody>
      </p:sp>
      <p:sp>
        <p:nvSpPr>
          <p:cNvPr id="11" name="Shape 9"/>
          <p:cNvSpPr/>
          <p:nvPr/>
        </p:nvSpPr>
        <p:spPr>
          <a:xfrm>
            <a:off x="968693" y="4848106"/>
            <a:ext cx="6223040" cy="2190036"/>
          </a:xfrm>
          <a:prstGeom prst="roundRect">
            <a:avLst>
              <a:gd name="adj" fmla="val 3382"/>
            </a:avLst>
          </a:prstGeom>
          <a:solidFill>
            <a:srgbClr val="363A4A"/>
          </a:solidFill>
          <a:ln/>
        </p:spPr>
      </p:sp>
      <p:sp>
        <p:nvSpPr>
          <p:cNvPr id="12" name="Text 10"/>
          <p:cNvSpPr/>
          <p:nvPr/>
        </p:nvSpPr>
        <p:spPr>
          <a:xfrm>
            <a:off x="1215509" y="5094923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Semaphores</a:t>
            </a:r>
            <a:endParaRPr lang="en-US" sz="2287" dirty="0"/>
          </a:p>
        </p:txBody>
      </p:sp>
      <p:sp>
        <p:nvSpPr>
          <p:cNvPr id="13" name="Text 11"/>
          <p:cNvSpPr/>
          <p:nvPr/>
        </p:nvSpPr>
        <p:spPr>
          <a:xfrm>
            <a:off x="1215509" y="5606177"/>
            <a:ext cx="5729407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Semaphores can be used to control the number of concurrent threads accessing a shared resource, ensuring proper resource management.</a:t>
            </a:r>
            <a:endParaRPr lang="en-US" sz="1944" dirty="0"/>
          </a:p>
        </p:txBody>
      </p:sp>
      <p:sp>
        <p:nvSpPr>
          <p:cNvPr id="14" name="Shape 12"/>
          <p:cNvSpPr/>
          <p:nvPr/>
        </p:nvSpPr>
        <p:spPr>
          <a:xfrm>
            <a:off x="7438549" y="4848106"/>
            <a:ext cx="6223040" cy="2190036"/>
          </a:xfrm>
          <a:prstGeom prst="roundRect">
            <a:avLst>
              <a:gd name="adj" fmla="val 3382"/>
            </a:avLst>
          </a:prstGeom>
          <a:solidFill>
            <a:srgbClr val="363A4A"/>
          </a:solidFill>
          <a:ln/>
        </p:spPr>
      </p:sp>
      <p:sp>
        <p:nvSpPr>
          <p:cNvPr id="15" name="Text 13"/>
          <p:cNvSpPr/>
          <p:nvPr/>
        </p:nvSpPr>
        <p:spPr>
          <a:xfrm>
            <a:off x="7685365" y="5094923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Barriers</a:t>
            </a:r>
            <a:endParaRPr lang="en-US" sz="2287" dirty="0"/>
          </a:p>
        </p:txBody>
      </p:sp>
      <p:sp>
        <p:nvSpPr>
          <p:cNvPr id="16" name="Text 14"/>
          <p:cNvSpPr/>
          <p:nvPr/>
        </p:nvSpPr>
        <p:spPr>
          <a:xfrm>
            <a:off x="7685365" y="5606177"/>
            <a:ext cx="5729407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Barriers allow threads to synchronize at a particular point in their execution, ensuring all threads have reached a specific state before proceeding.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2039541"/>
            <a:ext cx="10490835" cy="72604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718"/>
              </a:lnSpc>
              <a:buNone/>
            </a:pPr>
            <a:r>
              <a:rPr lang="en-US" sz="457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Thread Pools and Executor Framework</a:t>
            </a:r>
            <a:endParaRPr lang="en-US" sz="4574" dirty="0"/>
          </a:p>
        </p:txBody>
      </p:sp>
      <p:sp>
        <p:nvSpPr>
          <p:cNvPr id="5" name="Text 3"/>
          <p:cNvSpPr/>
          <p:nvPr/>
        </p:nvSpPr>
        <p:spPr>
          <a:xfrm>
            <a:off x="968693" y="3382685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Thread Pools</a:t>
            </a:r>
            <a:endParaRPr lang="en-US" sz="2287" dirty="0"/>
          </a:p>
        </p:txBody>
      </p:sp>
      <p:sp>
        <p:nvSpPr>
          <p:cNvPr id="6" name="Text 4"/>
          <p:cNvSpPr/>
          <p:nvPr/>
        </p:nvSpPr>
        <p:spPr>
          <a:xfrm>
            <a:off x="968693" y="3992642"/>
            <a:ext cx="3828931" cy="158019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 pools manage a group of reusable worker threads, reducing the overhead of creating and destroying threads for each task.</a:t>
            </a:r>
            <a:endParaRPr lang="en-US" sz="1944" dirty="0"/>
          </a:p>
        </p:txBody>
      </p:sp>
      <p:sp>
        <p:nvSpPr>
          <p:cNvPr id="7" name="Text 5"/>
          <p:cNvSpPr/>
          <p:nvPr/>
        </p:nvSpPr>
        <p:spPr>
          <a:xfrm>
            <a:off x="5407462" y="3382685"/>
            <a:ext cx="290453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Executor Framework</a:t>
            </a:r>
            <a:endParaRPr lang="en-US" sz="2287" dirty="0"/>
          </a:p>
        </p:txBody>
      </p:sp>
      <p:sp>
        <p:nvSpPr>
          <p:cNvPr id="8" name="Text 6"/>
          <p:cNvSpPr/>
          <p:nvPr/>
        </p:nvSpPr>
        <p:spPr>
          <a:xfrm>
            <a:off x="5407462" y="3992642"/>
            <a:ext cx="3828931" cy="197524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The Executor framework in Java provides a high-level abstraction for submitting and managing tasks, simplifying concurrent programming.</a:t>
            </a:r>
            <a:endParaRPr lang="en-US" sz="1944" dirty="0"/>
          </a:p>
        </p:txBody>
      </p:sp>
      <p:sp>
        <p:nvSpPr>
          <p:cNvPr id="9" name="Text 7"/>
          <p:cNvSpPr/>
          <p:nvPr/>
        </p:nvSpPr>
        <p:spPr>
          <a:xfrm>
            <a:off x="9846231" y="3382685"/>
            <a:ext cx="3378518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Scalability and Efficiency</a:t>
            </a:r>
            <a:endParaRPr lang="en-US" sz="2287" dirty="0"/>
          </a:p>
        </p:txBody>
      </p:sp>
      <p:sp>
        <p:nvSpPr>
          <p:cNvPr id="10" name="Text 8"/>
          <p:cNvSpPr/>
          <p:nvPr/>
        </p:nvSpPr>
        <p:spPr>
          <a:xfrm>
            <a:off x="9846231" y="3992642"/>
            <a:ext cx="3828931" cy="197524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 pools and the Executor framework enable applications to scale and handle varying workloads efficiently, improving overall performance.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968693" y="1861661"/>
            <a:ext cx="12692896" cy="145208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5718"/>
              </a:lnSpc>
              <a:buNone/>
            </a:pPr>
            <a:r>
              <a:rPr lang="en-US" sz="4574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Common Multithreading Patterns and Best Practices</a:t>
            </a:r>
            <a:endParaRPr lang="en-US" sz="4574" dirty="0"/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693" y="3807500"/>
            <a:ext cx="617220" cy="617220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968693" y="4671536"/>
            <a:ext cx="2895481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Worker Thread</a:t>
            </a:r>
            <a:endParaRPr lang="en-US" sz="2287" dirty="0"/>
          </a:p>
        </p:txBody>
      </p:sp>
      <p:sp>
        <p:nvSpPr>
          <p:cNvPr id="7" name="Text 4"/>
          <p:cNvSpPr/>
          <p:nvPr/>
        </p:nvSpPr>
        <p:spPr>
          <a:xfrm>
            <a:off x="968693" y="5182791"/>
            <a:ext cx="2895481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Dedicated threads processing tasks in the background.</a:t>
            </a:r>
            <a:endParaRPr lang="en-US" sz="1944" dirty="0"/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458" y="3807500"/>
            <a:ext cx="617220" cy="617220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4234458" y="4671536"/>
            <a:ext cx="2895481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Producer-Consumer</a:t>
            </a:r>
            <a:endParaRPr lang="en-US" sz="2287" dirty="0"/>
          </a:p>
        </p:txBody>
      </p:sp>
      <p:sp>
        <p:nvSpPr>
          <p:cNvPr id="10" name="Text 6"/>
          <p:cNvSpPr/>
          <p:nvPr/>
        </p:nvSpPr>
        <p:spPr>
          <a:xfrm>
            <a:off x="4234458" y="5182791"/>
            <a:ext cx="2895481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coordinating to produce and consume data.</a:t>
            </a:r>
            <a:endParaRPr lang="en-US" sz="1944" dirty="0"/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223" y="3807500"/>
            <a:ext cx="617220" cy="617220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7500223" y="4671536"/>
            <a:ext cx="2895481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Thread Pool</a:t>
            </a:r>
            <a:endParaRPr lang="en-US" sz="2287" dirty="0"/>
          </a:p>
        </p:txBody>
      </p:sp>
      <p:sp>
        <p:nvSpPr>
          <p:cNvPr id="13" name="Text 8"/>
          <p:cNvSpPr/>
          <p:nvPr/>
        </p:nvSpPr>
        <p:spPr>
          <a:xfrm>
            <a:off x="7500223" y="5182791"/>
            <a:ext cx="2895481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Reusable threads managing a queue of tasks.</a:t>
            </a:r>
            <a:endParaRPr lang="en-US" sz="1944" dirty="0"/>
          </a:p>
        </p:txBody>
      </p:sp>
      <p:pic>
        <p:nvPicPr>
          <p:cNvPr id="14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65988" y="3807500"/>
            <a:ext cx="617220" cy="617220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10765988" y="4671536"/>
            <a:ext cx="2895600" cy="36314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59"/>
              </a:lnSpc>
              <a:buNone/>
            </a:pPr>
            <a:r>
              <a:rPr lang="en-US" sz="2287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Futures</a:t>
            </a:r>
            <a:endParaRPr lang="en-US" sz="2287" dirty="0"/>
          </a:p>
        </p:txBody>
      </p:sp>
      <p:sp>
        <p:nvSpPr>
          <p:cNvPr id="16" name="Text 10"/>
          <p:cNvSpPr/>
          <p:nvPr/>
        </p:nvSpPr>
        <p:spPr>
          <a:xfrm>
            <a:off x="10765988" y="5182791"/>
            <a:ext cx="2895600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Asynchronous tasks with result callbacks.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81A2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252833"/>
          </a:solidFill>
          <a:ln/>
        </p:spPr>
      </p:sp>
      <p:sp>
        <p:nvSpPr>
          <p:cNvPr id="4" name="Text 2"/>
          <p:cNvSpPr/>
          <p:nvPr/>
        </p:nvSpPr>
        <p:spPr>
          <a:xfrm>
            <a:off x="1084064" y="667822"/>
            <a:ext cx="10748129" cy="71282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614"/>
              </a:lnSpc>
              <a:buNone/>
            </a:pPr>
            <a:r>
              <a:rPr lang="en-US" sz="4491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Challenges and Pitfalls in Multithreading</a:t>
            </a:r>
            <a:endParaRPr lang="en-US" sz="4491" dirty="0"/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64" y="1744147"/>
            <a:ext cx="1211937" cy="1939171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659499" y="1986439"/>
            <a:ext cx="2851666" cy="35635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07"/>
              </a:lnSpc>
              <a:buNone/>
            </a:pPr>
            <a:r>
              <a:rPr lang="en-US" sz="2245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Race Conditions</a:t>
            </a:r>
            <a:endParaRPr lang="en-US" sz="2245" dirty="0"/>
          </a:p>
        </p:txBody>
      </p:sp>
      <p:sp>
        <p:nvSpPr>
          <p:cNvPr id="7" name="Text 4"/>
          <p:cNvSpPr/>
          <p:nvPr/>
        </p:nvSpPr>
        <p:spPr>
          <a:xfrm>
            <a:off x="2659499" y="2488168"/>
            <a:ext cx="10886718" cy="38778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54"/>
              </a:lnSpc>
              <a:buNone/>
            </a:pPr>
            <a:r>
              <a:rPr lang="en-US" sz="1909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Uncontrolled access to shared resources can lead to race conditions and data inconsistencies.</a:t>
            </a:r>
            <a:endParaRPr lang="en-US" sz="1909" dirty="0"/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064" y="3683317"/>
            <a:ext cx="1211937" cy="1939171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2659499" y="3925610"/>
            <a:ext cx="2851666" cy="35635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07"/>
              </a:lnSpc>
              <a:buNone/>
            </a:pPr>
            <a:r>
              <a:rPr lang="en-US" sz="2245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Deadlocks</a:t>
            </a:r>
            <a:endParaRPr lang="en-US" sz="2245" dirty="0"/>
          </a:p>
        </p:txBody>
      </p:sp>
      <p:sp>
        <p:nvSpPr>
          <p:cNvPr id="10" name="Text 6"/>
          <p:cNvSpPr/>
          <p:nvPr/>
        </p:nvSpPr>
        <p:spPr>
          <a:xfrm>
            <a:off x="2659499" y="4427339"/>
            <a:ext cx="10886718" cy="38778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54"/>
              </a:lnSpc>
              <a:buNone/>
            </a:pPr>
            <a:r>
              <a:rPr lang="en-US" sz="1909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Circular dependencies between threads can cause deadlocks, where threads are blocked indefinitely.</a:t>
            </a:r>
            <a:endParaRPr lang="en-US" sz="1909" dirty="0"/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064" y="5622488"/>
            <a:ext cx="1211937" cy="1939171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2659499" y="5864781"/>
            <a:ext cx="2851666" cy="35635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807"/>
              </a:lnSpc>
              <a:buNone/>
            </a:pPr>
            <a:r>
              <a:rPr lang="en-US" sz="2245" dirty="0">
                <a:solidFill>
                  <a:srgbClr val="6EB9FC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Liveness Issues</a:t>
            </a:r>
            <a:endParaRPr lang="en-US" sz="2245" dirty="0"/>
          </a:p>
        </p:txBody>
      </p:sp>
      <p:sp>
        <p:nvSpPr>
          <p:cNvPr id="13" name="Text 8"/>
          <p:cNvSpPr/>
          <p:nvPr/>
        </p:nvSpPr>
        <p:spPr>
          <a:xfrm>
            <a:off x="2659499" y="6366510"/>
            <a:ext cx="10886718" cy="7755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054"/>
              </a:lnSpc>
              <a:buNone/>
            </a:pPr>
            <a:r>
              <a:rPr lang="en-US" sz="1909" dirty="0">
                <a:solidFill>
                  <a:srgbClr val="D6E5EF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Threads can experience starvation or livelock, where they fail to make progress or get stuck in an infinite loop.</a:t>
            </a:r>
            <a:endParaRPr lang="en-US" sz="1909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Custom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DNR58</cp:lastModifiedBy>
  <cp:revision>4</cp:revision>
  <dcterms:created xsi:type="dcterms:W3CDTF">2024-06-24T14:00:32Z</dcterms:created>
  <dcterms:modified xsi:type="dcterms:W3CDTF">2024-06-28T04:20:26Z</dcterms:modified>
</cp:coreProperties>
</file>