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76" d="100"/>
          <a:sy n="76" d="100"/>
        </p:scale>
        <p:origin x="-480" y="14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hyperlink" Target="https://gamma.ap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64037" y="1458635"/>
            <a:ext cx="7415927" cy="33618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825"/>
              </a:lnSpc>
              <a:buNone/>
            </a:pPr>
            <a:r>
              <a:rPr lang="en-US" sz="7060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Types of Inheritance in Java</a:t>
            </a:r>
            <a:endParaRPr lang="en-US" sz="7060" dirty="0"/>
          </a:p>
        </p:txBody>
      </p:sp>
      <p:sp>
        <p:nvSpPr>
          <p:cNvPr id="6" name="Text 2"/>
          <p:cNvSpPr/>
          <p:nvPr/>
        </p:nvSpPr>
        <p:spPr>
          <a:xfrm>
            <a:off x="864037" y="5190768"/>
            <a:ext cx="7415927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 Java inheritance is a fundamental concept that allows a new class to be based on an existing class, inheriting its properties and behaviors. There are several types of inheritance in Java, each with its own unique characteristics and applications.</a:t>
            </a:r>
            <a:endParaRPr lang="en-US" sz="1944" dirty="0"/>
          </a:p>
        </p:txBody>
      </p:sp>
      <p:sp>
        <p:nvSpPr>
          <p:cNvPr id="7" name="TextBox 6"/>
          <p:cNvSpPr txBox="1"/>
          <p:nvPr/>
        </p:nvSpPr>
        <p:spPr>
          <a:xfrm>
            <a:off x="10371551" y="7302674"/>
            <a:ext cx="31189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Presented by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K.VENKATESH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MCA DEPARTMENT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975009"/>
            <a:ext cx="7167801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Single Inheritance</a:t>
            </a:r>
            <a:endParaRPr lang="en-US" sz="5116" dirty="0"/>
          </a:p>
        </p:txBody>
      </p:sp>
      <p:sp>
        <p:nvSpPr>
          <p:cNvPr id="5" name="Text 2"/>
          <p:cNvSpPr/>
          <p:nvPr/>
        </p:nvSpPr>
        <p:spPr>
          <a:xfrm>
            <a:off x="864037" y="3404235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Definition</a:t>
            </a:r>
            <a:endParaRPr lang="en-US" sz="2558" dirty="0"/>
          </a:p>
        </p:txBody>
      </p:sp>
      <p:sp>
        <p:nvSpPr>
          <p:cNvPr id="6" name="Text 3"/>
          <p:cNvSpPr/>
          <p:nvPr/>
        </p:nvSpPr>
        <p:spPr>
          <a:xfrm>
            <a:off x="864037" y="4057055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Single inheritance occurs when a subclass inherits from a single superclass.</a:t>
            </a:r>
            <a:endParaRPr lang="en-US" sz="1944" dirty="0"/>
          </a:p>
        </p:txBody>
      </p:sp>
      <p:sp>
        <p:nvSpPr>
          <p:cNvPr id="7" name="Text 4"/>
          <p:cNvSpPr/>
          <p:nvPr/>
        </p:nvSpPr>
        <p:spPr>
          <a:xfrm>
            <a:off x="5372695" y="3404235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Example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5372695" y="4057055"/>
            <a:ext cx="3898821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A Dog class inheriting from an Animal class, gaining access to the properties and methods of the Animal class.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9881354" y="3404235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Use Case</a:t>
            </a:r>
            <a:endParaRPr lang="en-US" sz="2558" dirty="0"/>
          </a:p>
        </p:txBody>
      </p:sp>
      <p:sp>
        <p:nvSpPr>
          <p:cNvPr id="10" name="Text 7"/>
          <p:cNvSpPr/>
          <p:nvPr/>
        </p:nvSpPr>
        <p:spPr>
          <a:xfrm>
            <a:off x="9881354" y="4057055"/>
            <a:ext cx="3898821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Single inheritance is commonly used to build hierarchical class structures, where each subclass adds more specialized functionality to the base class.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700"/>
            </a:avLst>
          </a:prstGeom>
          <a:solidFill>
            <a:srgbClr val="0A0A0A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64037" y="1167170"/>
            <a:ext cx="8404027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Multilevel Inheritance</a:t>
            </a:r>
            <a:endParaRPr lang="en-US" sz="5116" dirty="0"/>
          </a:p>
        </p:txBody>
      </p:sp>
      <p:sp>
        <p:nvSpPr>
          <p:cNvPr id="7" name="Shape 3"/>
          <p:cNvSpPr/>
          <p:nvPr/>
        </p:nvSpPr>
        <p:spPr>
          <a:xfrm>
            <a:off x="7290554" y="2349579"/>
            <a:ext cx="49292" cy="4712732"/>
          </a:xfrm>
          <a:prstGeom prst="roundRect">
            <a:avLst>
              <a:gd name="adj" fmla="val 225391"/>
            </a:avLst>
          </a:prstGeom>
          <a:solidFill>
            <a:srgbClr val="8D2424"/>
          </a:solidFill>
          <a:ln/>
        </p:spPr>
      </p:sp>
      <p:sp>
        <p:nvSpPr>
          <p:cNvPr id="8" name="Shape 4"/>
          <p:cNvSpPr/>
          <p:nvPr/>
        </p:nvSpPr>
        <p:spPr>
          <a:xfrm>
            <a:off x="6173450" y="2880241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8D2424"/>
          </a:solidFill>
          <a:ln/>
        </p:spPr>
      </p:sp>
      <p:sp>
        <p:nvSpPr>
          <p:cNvPr id="9" name="Shape 5"/>
          <p:cNvSpPr/>
          <p:nvPr/>
        </p:nvSpPr>
        <p:spPr>
          <a:xfrm>
            <a:off x="7037487" y="2627233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00602" y="2709982"/>
            <a:ext cx="229195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3069" dirty="0"/>
          </a:p>
        </p:txBody>
      </p:sp>
      <p:sp>
        <p:nvSpPr>
          <p:cNvPr id="11" name="Text 7"/>
          <p:cNvSpPr/>
          <p:nvPr/>
        </p:nvSpPr>
        <p:spPr>
          <a:xfrm>
            <a:off x="2006798" y="2596396"/>
            <a:ext cx="3950613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Chained Inheritance</a:t>
            </a:r>
            <a:endParaRPr lang="en-US" sz="2558" dirty="0"/>
          </a:p>
        </p:txBody>
      </p:sp>
      <p:sp>
        <p:nvSpPr>
          <p:cNvPr id="12" name="Text 8"/>
          <p:cNvSpPr/>
          <p:nvPr/>
        </p:nvSpPr>
        <p:spPr>
          <a:xfrm>
            <a:off x="864037" y="3150513"/>
            <a:ext cx="5093375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Multilevel inheritance occurs when a subclass inherits from a superclass, which in turn inherits from another superclass.</a:t>
            </a:r>
            <a:endParaRPr lang="en-US" sz="1944" dirty="0"/>
          </a:p>
        </p:txBody>
      </p:sp>
      <p:sp>
        <p:nvSpPr>
          <p:cNvPr id="13" name="Shape 9"/>
          <p:cNvSpPr/>
          <p:nvPr/>
        </p:nvSpPr>
        <p:spPr>
          <a:xfrm>
            <a:off x="7592913" y="4114562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8D2424"/>
          </a:solidFill>
          <a:ln/>
        </p:spPr>
      </p:sp>
      <p:sp>
        <p:nvSpPr>
          <p:cNvPr id="14" name="Shape 10"/>
          <p:cNvSpPr/>
          <p:nvPr/>
        </p:nvSpPr>
        <p:spPr>
          <a:xfrm>
            <a:off x="7037487" y="3861554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152501" y="3944303"/>
            <a:ext cx="325398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3069" dirty="0"/>
          </a:p>
        </p:txBody>
      </p:sp>
      <p:sp>
        <p:nvSpPr>
          <p:cNvPr id="16" name="Text 12"/>
          <p:cNvSpPr/>
          <p:nvPr/>
        </p:nvSpPr>
        <p:spPr>
          <a:xfrm>
            <a:off x="8672989" y="3830717"/>
            <a:ext cx="434459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Hierarchical Structure</a:t>
            </a:r>
            <a:endParaRPr lang="en-US" sz="2558" dirty="0"/>
          </a:p>
        </p:txBody>
      </p:sp>
      <p:sp>
        <p:nvSpPr>
          <p:cNvPr id="17" name="Text 13"/>
          <p:cNvSpPr/>
          <p:nvPr/>
        </p:nvSpPr>
        <p:spPr>
          <a:xfrm>
            <a:off x="8672989" y="4384834"/>
            <a:ext cx="5093375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This creates a hierarchical inheritance structure, where each level adds more specialized functionality.</a:t>
            </a:r>
            <a:endParaRPr lang="en-US" sz="1944" dirty="0"/>
          </a:p>
        </p:txBody>
      </p:sp>
      <p:sp>
        <p:nvSpPr>
          <p:cNvPr id="18" name="Shape 14"/>
          <p:cNvSpPr/>
          <p:nvPr/>
        </p:nvSpPr>
        <p:spPr>
          <a:xfrm>
            <a:off x="6173450" y="5359956"/>
            <a:ext cx="864037" cy="49292"/>
          </a:xfrm>
          <a:prstGeom prst="roundRect">
            <a:avLst>
              <a:gd name="adj" fmla="val 225391"/>
            </a:avLst>
          </a:prstGeom>
          <a:solidFill>
            <a:srgbClr val="8D2424"/>
          </a:solidFill>
          <a:ln/>
        </p:spPr>
      </p:sp>
      <p:sp>
        <p:nvSpPr>
          <p:cNvPr id="19" name="Shape 15"/>
          <p:cNvSpPr/>
          <p:nvPr/>
        </p:nvSpPr>
        <p:spPr>
          <a:xfrm>
            <a:off x="7037487" y="5106948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143452" y="5189696"/>
            <a:ext cx="343376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3069" dirty="0"/>
          </a:p>
        </p:txBody>
      </p:sp>
      <p:sp>
        <p:nvSpPr>
          <p:cNvPr id="21" name="Text 17"/>
          <p:cNvSpPr/>
          <p:nvPr/>
        </p:nvSpPr>
        <p:spPr>
          <a:xfrm>
            <a:off x="2708910" y="5076111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Flexibility</a:t>
            </a:r>
            <a:endParaRPr lang="en-US" sz="2558" dirty="0"/>
          </a:p>
        </p:txBody>
      </p:sp>
      <p:sp>
        <p:nvSpPr>
          <p:cNvPr id="22" name="Text 18"/>
          <p:cNvSpPr/>
          <p:nvPr/>
        </p:nvSpPr>
        <p:spPr>
          <a:xfrm>
            <a:off x="864037" y="5630228"/>
            <a:ext cx="5093375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Multilevel inheritance allows for more complex and flexible class hierarchies, enabling code reuse and modularity.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069538"/>
            <a:ext cx="9479042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Hierarchical Inheritance</a:t>
            </a:r>
            <a:endParaRPr lang="en-US" sz="5116" dirty="0"/>
          </a:p>
        </p:txBody>
      </p:sp>
      <p:sp>
        <p:nvSpPr>
          <p:cNvPr id="5" name="Shape 2"/>
          <p:cNvSpPr/>
          <p:nvPr/>
        </p:nvSpPr>
        <p:spPr>
          <a:xfrm>
            <a:off x="864037" y="2375416"/>
            <a:ext cx="6327815" cy="2274332"/>
          </a:xfrm>
          <a:prstGeom prst="roundRect">
            <a:avLst>
              <a:gd name="adj" fmla="val 4885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6093" y="2637473"/>
            <a:ext cx="5803702" cy="812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One Superclass, Multiple Subclasses</a:t>
            </a:r>
            <a:endParaRPr lang="en-US" sz="2558" dirty="0"/>
          </a:p>
        </p:txBody>
      </p:sp>
      <p:sp>
        <p:nvSpPr>
          <p:cNvPr id="7" name="Text 4"/>
          <p:cNvSpPr/>
          <p:nvPr/>
        </p:nvSpPr>
        <p:spPr>
          <a:xfrm>
            <a:off x="1126093" y="3597593"/>
            <a:ext cx="58037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hierarchical inheritance, a single superclass has multiple subclasses inheriting from it.</a:t>
            </a:r>
            <a:endParaRPr lang="en-US" sz="1944" dirty="0"/>
          </a:p>
        </p:txBody>
      </p:sp>
      <p:sp>
        <p:nvSpPr>
          <p:cNvPr id="8" name="Shape 5"/>
          <p:cNvSpPr/>
          <p:nvPr/>
        </p:nvSpPr>
        <p:spPr>
          <a:xfrm>
            <a:off x="7438668" y="2375416"/>
            <a:ext cx="6327815" cy="2274332"/>
          </a:xfrm>
          <a:prstGeom prst="roundRect">
            <a:avLst>
              <a:gd name="adj" fmla="val 4885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700724" y="2637473"/>
            <a:ext cx="4037648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Shared Functionality</a:t>
            </a:r>
            <a:endParaRPr lang="en-US" sz="2558" dirty="0"/>
          </a:p>
        </p:txBody>
      </p:sp>
      <p:sp>
        <p:nvSpPr>
          <p:cNvPr id="10" name="Text 7"/>
          <p:cNvSpPr/>
          <p:nvPr/>
        </p:nvSpPr>
        <p:spPr>
          <a:xfrm>
            <a:off x="7700724" y="3191589"/>
            <a:ext cx="580370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superclass provides common functionality to its subclasses, promoting code reuse and maintainability.</a:t>
            </a:r>
            <a:endParaRPr lang="en-US" sz="1944" dirty="0"/>
          </a:p>
        </p:txBody>
      </p:sp>
      <p:sp>
        <p:nvSpPr>
          <p:cNvPr id="11" name="Shape 8"/>
          <p:cNvSpPr/>
          <p:nvPr/>
        </p:nvSpPr>
        <p:spPr>
          <a:xfrm>
            <a:off x="864037" y="4896564"/>
            <a:ext cx="6327815" cy="2263378"/>
          </a:xfrm>
          <a:prstGeom prst="roundRect">
            <a:avLst>
              <a:gd name="adj" fmla="val 4909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26093" y="5158621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Flexibility</a:t>
            </a:r>
            <a:endParaRPr lang="en-US" sz="2558" dirty="0"/>
          </a:p>
        </p:txBody>
      </p:sp>
      <p:sp>
        <p:nvSpPr>
          <p:cNvPr id="13" name="Text 10"/>
          <p:cNvSpPr/>
          <p:nvPr/>
        </p:nvSpPr>
        <p:spPr>
          <a:xfrm>
            <a:off x="1126093" y="5712738"/>
            <a:ext cx="580370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Hierarchical inheritance allows for the creation of complex class hierarchies and the implementation of specialized behavior.</a:t>
            </a:r>
            <a:endParaRPr lang="en-US" sz="1944" dirty="0"/>
          </a:p>
        </p:txBody>
      </p:sp>
      <p:sp>
        <p:nvSpPr>
          <p:cNvPr id="14" name="Shape 11"/>
          <p:cNvSpPr/>
          <p:nvPr/>
        </p:nvSpPr>
        <p:spPr>
          <a:xfrm>
            <a:off x="7438668" y="4896564"/>
            <a:ext cx="6327815" cy="2263378"/>
          </a:xfrm>
          <a:prstGeom prst="roundRect">
            <a:avLst>
              <a:gd name="adj" fmla="val 4909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700724" y="5158621"/>
            <a:ext cx="4081820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Real-World Examples</a:t>
            </a:r>
            <a:endParaRPr lang="en-US" sz="2558" dirty="0"/>
          </a:p>
        </p:txBody>
      </p:sp>
      <p:sp>
        <p:nvSpPr>
          <p:cNvPr id="16" name="Text 13"/>
          <p:cNvSpPr/>
          <p:nvPr/>
        </p:nvSpPr>
        <p:spPr>
          <a:xfrm>
            <a:off x="7700724" y="5712738"/>
            <a:ext cx="580370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Examples include the inheritance hierarchy of animals (mammals, birds, reptiles, etc.) or different types of vehicles (cars, trucks, motorcycles, etc.).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652349"/>
            <a:ext cx="7809548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Multiple Inheritance</a:t>
            </a:r>
            <a:endParaRPr lang="en-US" sz="5116" dirty="0"/>
          </a:p>
        </p:txBody>
      </p:sp>
      <p:sp>
        <p:nvSpPr>
          <p:cNvPr id="5" name="Shape 2"/>
          <p:cNvSpPr/>
          <p:nvPr/>
        </p:nvSpPr>
        <p:spPr>
          <a:xfrm>
            <a:off x="864037" y="323588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7152" y="3318629"/>
            <a:ext cx="229195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3069" dirty="0"/>
          </a:p>
        </p:txBody>
      </p:sp>
      <p:sp>
        <p:nvSpPr>
          <p:cNvPr id="7" name="Text 4"/>
          <p:cNvSpPr/>
          <p:nvPr/>
        </p:nvSpPr>
        <p:spPr>
          <a:xfrm>
            <a:off x="1666280" y="3235881"/>
            <a:ext cx="3333988" cy="1218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Inheriting from Multiple Superclasses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1666280" y="4602004"/>
            <a:ext cx="3333988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multiple inheritance, a subclass can inherit from more than one superclass.</a:t>
            </a:r>
            <a:endParaRPr lang="en-US" sz="1944" dirty="0"/>
          </a:p>
        </p:txBody>
      </p:sp>
      <p:sp>
        <p:nvSpPr>
          <p:cNvPr id="9" name="Shape 6"/>
          <p:cNvSpPr/>
          <p:nvPr/>
        </p:nvSpPr>
        <p:spPr>
          <a:xfrm>
            <a:off x="5247084" y="323588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62099" y="3318629"/>
            <a:ext cx="325398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3069" dirty="0"/>
          </a:p>
        </p:txBody>
      </p:sp>
      <p:sp>
        <p:nvSpPr>
          <p:cNvPr id="11" name="Text 8"/>
          <p:cNvSpPr/>
          <p:nvPr/>
        </p:nvSpPr>
        <p:spPr>
          <a:xfrm>
            <a:off x="6049328" y="3235881"/>
            <a:ext cx="3333988" cy="12180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Ambiguity and Conflict Resolution</a:t>
            </a:r>
            <a:endParaRPr lang="en-US" sz="2558" dirty="0"/>
          </a:p>
        </p:txBody>
      </p:sp>
      <p:sp>
        <p:nvSpPr>
          <p:cNvPr id="12" name="Text 9"/>
          <p:cNvSpPr/>
          <p:nvPr/>
        </p:nvSpPr>
        <p:spPr>
          <a:xfrm>
            <a:off x="6049328" y="4602004"/>
            <a:ext cx="3333988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Multiple inheritance can lead to ambiguity when the subclass inherits conflicting methods or properties from its superclasses.</a:t>
            </a:r>
            <a:endParaRPr lang="en-US" sz="1944" dirty="0"/>
          </a:p>
        </p:txBody>
      </p:sp>
      <p:sp>
        <p:nvSpPr>
          <p:cNvPr id="13" name="Shape 10"/>
          <p:cNvSpPr/>
          <p:nvPr/>
        </p:nvSpPr>
        <p:spPr>
          <a:xfrm>
            <a:off x="9630132" y="323588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36098" y="3318629"/>
            <a:ext cx="343376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3069" dirty="0"/>
          </a:p>
        </p:txBody>
      </p:sp>
      <p:sp>
        <p:nvSpPr>
          <p:cNvPr id="15" name="Text 12"/>
          <p:cNvSpPr/>
          <p:nvPr/>
        </p:nvSpPr>
        <p:spPr>
          <a:xfrm>
            <a:off x="10432375" y="3235881"/>
            <a:ext cx="3286125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Java Limitations</a:t>
            </a:r>
            <a:endParaRPr lang="en-US" sz="2558" dirty="0"/>
          </a:p>
        </p:txBody>
      </p:sp>
      <p:sp>
        <p:nvSpPr>
          <p:cNvPr id="16" name="Text 13"/>
          <p:cNvSpPr/>
          <p:nvPr/>
        </p:nvSpPr>
        <p:spPr>
          <a:xfrm>
            <a:off x="10432375" y="3789998"/>
            <a:ext cx="3333988" cy="19752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Java does not support multiple inheritance of classes, but it does support multiple inheritance of interfaces.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oundRect">
            <a:avLst>
              <a:gd name="adj" fmla="val 2625"/>
            </a:avLst>
          </a:prstGeom>
          <a:solidFill>
            <a:srgbClr val="0A0A0A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39986" y="660202"/>
            <a:ext cx="7136725" cy="7895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216"/>
              </a:lnSpc>
              <a:buNone/>
            </a:pPr>
            <a:r>
              <a:rPr lang="en-US" sz="4973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Hybrid Inheritance</a:t>
            </a:r>
            <a:endParaRPr lang="en-US" sz="4973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86" y="1809631"/>
            <a:ext cx="1199912" cy="19198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9824" y="2049542"/>
            <a:ext cx="6384607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8"/>
              </a:lnSpc>
              <a:buNone/>
            </a:pPr>
            <a:r>
              <a:rPr lang="en-US" sz="2487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Combination of Inheritance Types</a:t>
            </a:r>
            <a:endParaRPr lang="en-US" sz="2487" dirty="0"/>
          </a:p>
        </p:txBody>
      </p:sp>
      <p:sp>
        <p:nvSpPr>
          <p:cNvPr id="9" name="Text 4"/>
          <p:cNvSpPr/>
          <p:nvPr/>
        </p:nvSpPr>
        <p:spPr>
          <a:xfrm>
            <a:off x="2399824" y="2588181"/>
            <a:ext cx="11390590" cy="3839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24"/>
              </a:lnSpc>
              <a:buNone/>
            </a:pPr>
            <a:r>
              <a:rPr lang="en-US" sz="189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Hybrid inheritance combines multiple types of inheritance, such as single and multiple inheritance.</a:t>
            </a:r>
            <a:endParaRPr lang="en-US" sz="189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86" y="3729514"/>
            <a:ext cx="1199912" cy="19198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9824" y="3969425"/>
            <a:ext cx="3157776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8"/>
              </a:lnSpc>
              <a:buNone/>
            </a:pPr>
            <a:r>
              <a:rPr lang="en-US" sz="2487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Complexity</a:t>
            </a:r>
            <a:endParaRPr lang="en-US" sz="2487" dirty="0"/>
          </a:p>
        </p:txBody>
      </p:sp>
      <p:sp>
        <p:nvSpPr>
          <p:cNvPr id="12" name="Text 6"/>
          <p:cNvSpPr/>
          <p:nvPr/>
        </p:nvSpPr>
        <p:spPr>
          <a:xfrm>
            <a:off x="2399824" y="4508063"/>
            <a:ext cx="11390590" cy="767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24"/>
              </a:lnSpc>
              <a:buNone/>
            </a:pPr>
            <a:r>
              <a:rPr lang="en-US" sz="189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Hybrid inheritance can create complex class hierarchies, which can be challenging to design and maintain.</a:t>
            </a:r>
            <a:endParaRPr lang="en-US" sz="189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86" y="5649397"/>
            <a:ext cx="1199912" cy="191988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399824" y="5889308"/>
            <a:ext cx="4061222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08"/>
              </a:lnSpc>
              <a:buNone/>
            </a:pPr>
            <a:r>
              <a:rPr lang="en-US" sz="2487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Java Implementation</a:t>
            </a:r>
            <a:endParaRPr lang="en-US" sz="2487" dirty="0"/>
          </a:p>
        </p:txBody>
      </p:sp>
      <p:sp>
        <p:nvSpPr>
          <p:cNvPr id="15" name="Text 8"/>
          <p:cNvSpPr/>
          <p:nvPr/>
        </p:nvSpPr>
        <p:spPr>
          <a:xfrm>
            <a:off x="2399824" y="6427946"/>
            <a:ext cx="11390590" cy="767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24"/>
              </a:lnSpc>
              <a:buNone/>
            </a:pPr>
            <a:r>
              <a:rPr lang="en-US" sz="1890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 Java, hybrid inheritance can be achieved by combining single inheritance and interface implementation.</a:t>
            </a:r>
            <a:endParaRPr lang="en-US" sz="189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962626"/>
            <a:ext cx="7186613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Method Overriding</a:t>
            </a:r>
            <a:endParaRPr lang="en-US" sz="5116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3268504"/>
            <a:ext cx="617220" cy="61722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64037" y="413254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Inheritance</a:t>
            </a:r>
            <a:endParaRPr lang="en-US" sz="2558" dirty="0"/>
          </a:p>
        </p:txBody>
      </p:sp>
      <p:sp>
        <p:nvSpPr>
          <p:cNvPr id="7" name="Text 3"/>
          <p:cNvSpPr/>
          <p:nvPr/>
        </p:nvSpPr>
        <p:spPr>
          <a:xfrm>
            <a:off x="864037" y="4686657"/>
            <a:ext cx="4053840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Method overriding occurs when a subclass provides its own implementation of a method inherited from a superclass.</a:t>
            </a:r>
            <a:endParaRPr lang="en-US" sz="1944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8161" y="3268504"/>
            <a:ext cx="617220" cy="61722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88161" y="413254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Overriding</a:t>
            </a:r>
            <a:endParaRPr lang="en-US" sz="2558" dirty="0"/>
          </a:p>
        </p:txBody>
      </p:sp>
      <p:sp>
        <p:nvSpPr>
          <p:cNvPr id="10" name="Text 5"/>
          <p:cNvSpPr/>
          <p:nvPr/>
        </p:nvSpPr>
        <p:spPr>
          <a:xfrm>
            <a:off x="5288161" y="4686657"/>
            <a:ext cx="4053959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The subclass method must have the same name, return type, and parameter list as the superclass method.</a:t>
            </a:r>
            <a:endParaRPr lang="en-US" sz="1944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2404" y="3268504"/>
            <a:ext cx="617220" cy="61722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2404" y="4132540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Polymorphism</a:t>
            </a:r>
            <a:endParaRPr lang="en-US" sz="2558" dirty="0"/>
          </a:p>
        </p:txBody>
      </p:sp>
      <p:sp>
        <p:nvSpPr>
          <p:cNvPr id="13" name="Text 7"/>
          <p:cNvSpPr/>
          <p:nvPr/>
        </p:nvSpPr>
        <p:spPr>
          <a:xfrm>
            <a:off x="9712404" y="4686657"/>
            <a:ext cx="4053959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Method overriding enables polymorphism, allowing objects of different classes to be treated as objects of a common superclass.</a:t>
            </a:r>
            <a:endParaRPr lang="en-US" sz="1944" dirty="0"/>
          </a:p>
        </p:txBody>
      </p:sp>
      <p:pic>
        <p:nvPicPr>
          <p:cNvPr id="14" name="Image 4" descr="preencoded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A0A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64037" y="1123950"/>
            <a:ext cx="10335935" cy="8121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395"/>
              </a:lnSpc>
              <a:buNone/>
            </a:pPr>
            <a:r>
              <a:rPr lang="en-US" sz="5116" dirty="0">
                <a:solidFill>
                  <a:srgbClr val="FAEBEB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Advantages of Inheritance</a:t>
            </a:r>
            <a:endParaRPr lang="en-US" sz="5116" dirty="0"/>
          </a:p>
        </p:txBody>
      </p:sp>
      <p:sp>
        <p:nvSpPr>
          <p:cNvPr id="5" name="Shape 2"/>
          <p:cNvSpPr/>
          <p:nvPr/>
        </p:nvSpPr>
        <p:spPr>
          <a:xfrm>
            <a:off x="864037" y="270748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7152" y="2790230"/>
            <a:ext cx="229195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1</a:t>
            </a:r>
            <a:endParaRPr lang="en-US" sz="3069" dirty="0"/>
          </a:p>
        </p:txBody>
      </p:sp>
      <p:sp>
        <p:nvSpPr>
          <p:cNvPr id="7" name="Text 4"/>
          <p:cNvSpPr/>
          <p:nvPr/>
        </p:nvSpPr>
        <p:spPr>
          <a:xfrm>
            <a:off x="1666280" y="2707481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Code Reuse</a:t>
            </a:r>
            <a:endParaRPr lang="en-US" sz="2558" dirty="0"/>
          </a:p>
        </p:txBody>
      </p:sp>
      <p:sp>
        <p:nvSpPr>
          <p:cNvPr id="8" name="Text 5"/>
          <p:cNvSpPr/>
          <p:nvPr/>
        </p:nvSpPr>
        <p:spPr>
          <a:xfrm>
            <a:off x="1666280" y="3261598"/>
            <a:ext cx="552557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Inheritance promotes code reuse, as subclasses can inherit and utilize the code from their superclasses.</a:t>
            </a:r>
            <a:endParaRPr lang="en-US" sz="1944" dirty="0"/>
          </a:p>
        </p:txBody>
      </p:sp>
      <p:sp>
        <p:nvSpPr>
          <p:cNvPr id="9" name="Shape 6"/>
          <p:cNvSpPr/>
          <p:nvPr/>
        </p:nvSpPr>
        <p:spPr>
          <a:xfrm>
            <a:off x="7438668" y="2707481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53682" y="2790230"/>
            <a:ext cx="325398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2</a:t>
            </a:r>
            <a:endParaRPr lang="en-US" sz="3069" dirty="0"/>
          </a:p>
        </p:txBody>
      </p:sp>
      <p:sp>
        <p:nvSpPr>
          <p:cNvPr id="11" name="Text 8"/>
          <p:cNvSpPr/>
          <p:nvPr/>
        </p:nvSpPr>
        <p:spPr>
          <a:xfrm>
            <a:off x="8240911" y="2707481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Polymorphism</a:t>
            </a:r>
            <a:endParaRPr lang="en-US" sz="2558" dirty="0"/>
          </a:p>
        </p:txBody>
      </p:sp>
      <p:sp>
        <p:nvSpPr>
          <p:cNvPr id="12" name="Text 9"/>
          <p:cNvSpPr/>
          <p:nvPr/>
        </p:nvSpPr>
        <p:spPr>
          <a:xfrm>
            <a:off x="8240911" y="3261598"/>
            <a:ext cx="552557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Inheritance enables polymorphism, allowing objects of different classes to be treated as objects of a common superclass.</a:t>
            </a:r>
            <a:endParaRPr lang="en-US" sz="1944" dirty="0"/>
          </a:p>
        </p:txBody>
      </p:sp>
      <p:sp>
        <p:nvSpPr>
          <p:cNvPr id="13" name="Shape 10"/>
          <p:cNvSpPr/>
          <p:nvPr/>
        </p:nvSpPr>
        <p:spPr>
          <a:xfrm>
            <a:off x="864037" y="4971217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0002" y="5053965"/>
            <a:ext cx="343376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3</a:t>
            </a:r>
            <a:endParaRPr lang="en-US" sz="3069" dirty="0"/>
          </a:p>
        </p:txBody>
      </p:sp>
      <p:sp>
        <p:nvSpPr>
          <p:cNvPr id="15" name="Text 12"/>
          <p:cNvSpPr/>
          <p:nvPr/>
        </p:nvSpPr>
        <p:spPr>
          <a:xfrm>
            <a:off x="1666280" y="4971217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Modularity</a:t>
            </a:r>
            <a:endParaRPr lang="en-US" sz="2558" dirty="0"/>
          </a:p>
        </p:txBody>
      </p:sp>
      <p:sp>
        <p:nvSpPr>
          <p:cNvPr id="16" name="Text 13"/>
          <p:cNvSpPr/>
          <p:nvPr/>
        </p:nvSpPr>
        <p:spPr>
          <a:xfrm>
            <a:off x="1666280" y="5525333"/>
            <a:ext cx="552557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Inheritance supports modularity, as changes in the superclass can be automatically propagated to its subclasses.</a:t>
            </a:r>
            <a:endParaRPr lang="en-US" sz="1944" dirty="0"/>
          </a:p>
        </p:txBody>
      </p:sp>
      <p:sp>
        <p:nvSpPr>
          <p:cNvPr id="17" name="Shape 14"/>
          <p:cNvSpPr/>
          <p:nvPr/>
        </p:nvSpPr>
        <p:spPr>
          <a:xfrm>
            <a:off x="7438668" y="4971217"/>
            <a:ext cx="555427" cy="555427"/>
          </a:xfrm>
          <a:prstGeom prst="roundRect">
            <a:avLst>
              <a:gd name="adj" fmla="val 20003"/>
            </a:avLst>
          </a:prstGeom>
          <a:solidFill>
            <a:srgbClr val="740B0B"/>
          </a:solidFill>
          <a:ln w="15240">
            <a:solidFill>
              <a:srgbClr val="8D242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36299" y="5053965"/>
            <a:ext cx="360164" cy="38981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69"/>
              </a:lnSpc>
              <a:buNone/>
            </a:pPr>
            <a:r>
              <a:rPr lang="en-US" sz="3069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4</a:t>
            </a:r>
            <a:endParaRPr lang="en-US" sz="3069" dirty="0"/>
          </a:p>
        </p:txBody>
      </p:sp>
      <p:sp>
        <p:nvSpPr>
          <p:cNvPr id="19" name="Text 16"/>
          <p:cNvSpPr/>
          <p:nvPr/>
        </p:nvSpPr>
        <p:spPr>
          <a:xfrm>
            <a:off x="8240911" y="4971217"/>
            <a:ext cx="3248501" cy="4060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97"/>
              </a:lnSpc>
              <a:buNone/>
            </a:pPr>
            <a:r>
              <a:rPr lang="en-US" sz="2558" dirty="0">
                <a:solidFill>
                  <a:srgbClr val="FFE5E5"/>
                </a:solidFill>
                <a:latin typeface="Dela Gothic One" pitchFamily="34" charset="0"/>
                <a:ea typeface="Dela Gothic One" pitchFamily="34" charset="-122"/>
                <a:cs typeface="Dela Gothic One" pitchFamily="34" charset="-120"/>
              </a:rPr>
              <a:t>Flexibility</a:t>
            </a:r>
            <a:endParaRPr lang="en-US" sz="2558" dirty="0"/>
          </a:p>
        </p:txBody>
      </p:sp>
      <p:sp>
        <p:nvSpPr>
          <p:cNvPr id="20" name="Text 17"/>
          <p:cNvSpPr/>
          <p:nvPr/>
        </p:nvSpPr>
        <p:spPr>
          <a:xfrm>
            <a:off x="8240911" y="5525333"/>
            <a:ext cx="5525572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FE5E5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Inheritance allows for the creation of complex and flexible class hierarchies, enabling the development of more robust and scalable systems.</a:t>
            </a:r>
            <a:endParaRPr lang="en-US" sz="1944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545</Words>
  <Application>Microsoft Office PowerPoint</Application>
  <PresentationFormat>Custom</PresentationFormat>
  <Paragraphs>76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DNR58</cp:lastModifiedBy>
  <cp:revision>3</cp:revision>
  <dcterms:created xsi:type="dcterms:W3CDTF">2024-06-24T13:47:00Z</dcterms:created>
  <dcterms:modified xsi:type="dcterms:W3CDTF">2024-06-28T04:20:59Z</dcterms:modified>
</cp:coreProperties>
</file>