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6" r:id="rId1"/>
  </p:sldMasterIdLst>
  <p:sldIdLst>
    <p:sldId id="264" r:id="rId2"/>
    <p:sldId id="266" r:id="rId3"/>
    <p:sldId id="267" r:id="rId4"/>
    <p:sldId id="268" r:id="rId5"/>
    <p:sldId id="269" r:id="rId6"/>
    <p:sldId id="270" r:id="rId7"/>
    <p:sldId id="271"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4995" autoAdjust="0"/>
    <p:restoredTop sz="94660"/>
  </p:normalViewPr>
  <p:slideViewPr>
    <p:cSldViewPr snapToGrid="0">
      <p:cViewPr varScale="1">
        <p:scale>
          <a:sx n="86" d="100"/>
          <a:sy n="86" d="100"/>
        </p:scale>
        <p:origin x="-696" y="-90"/>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a:t>Click to edit Master title style</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BF613895-C754-4A66-B05A-BB3DFE9CFE15}" type="datetimeFigureOut">
              <a:rPr lang="en-IN" smtClean="0"/>
              <a:pPr/>
              <a:t>28-06-2024</a:t>
            </a:fld>
            <a:endParaRPr lang="en-IN"/>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endParaRPr lang="en-IN"/>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B287B3A1-26C9-407C-A585-6EC91A0DF84A}" type="slidenum">
              <a:rPr lang="en-IN" smtClean="0"/>
              <a:pPr/>
              <a:t>‹#›</a:t>
            </a:fld>
            <a:endParaRPr lang="en-IN"/>
          </a:p>
        </p:txBody>
      </p:sp>
    </p:spTree>
    <p:extLst>
      <p:ext uri="{BB962C8B-B14F-4D97-AF65-F5344CB8AC3E}">
        <p14:creationId xmlns="" xmlns:p14="http://schemas.microsoft.com/office/powerpoint/2010/main" val="16957585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F613895-C754-4A66-B05A-BB3DFE9CFE15}" type="datetimeFigureOut">
              <a:rPr lang="en-IN" smtClean="0"/>
              <a:pPr/>
              <a:t>28-06-2024</a:t>
            </a:fld>
            <a:endParaRPr lang="en-IN"/>
          </a:p>
        </p:txBody>
      </p:sp>
      <p:sp>
        <p:nvSpPr>
          <p:cNvPr id="6" name="Footer Placeholder 5"/>
          <p:cNvSpPr>
            <a:spLocks noGrp="1"/>
          </p:cNvSpPr>
          <p:nvPr>
            <p:ph type="ftr" sz="quarter" idx="11"/>
          </p:nvPr>
        </p:nvSpPr>
        <p:spPr/>
        <p:txBody>
          <a:bodyPr/>
          <a:lstStyle/>
          <a:p>
            <a:endParaRPr lang="en-IN"/>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B287B3A1-26C9-407C-A585-6EC91A0DF84A}" type="slidenum">
              <a:rPr lang="en-IN" smtClean="0"/>
              <a:pPr/>
              <a:t>‹#›</a:t>
            </a:fld>
            <a:endParaRPr lang="en-IN"/>
          </a:p>
        </p:txBody>
      </p:sp>
    </p:spTree>
    <p:extLst>
      <p:ext uri="{BB962C8B-B14F-4D97-AF65-F5344CB8AC3E}">
        <p14:creationId xmlns="" xmlns:p14="http://schemas.microsoft.com/office/powerpoint/2010/main" val="28963589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en-US"/>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BF613895-C754-4A66-B05A-BB3DFE9CFE15}" type="datetimeFigureOut">
              <a:rPr lang="en-IN" smtClean="0"/>
              <a:pPr/>
              <a:t>28-06-2024</a:t>
            </a:fld>
            <a:endParaRPr lang="en-IN"/>
          </a:p>
        </p:txBody>
      </p:sp>
      <p:sp>
        <p:nvSpPr>
          <p:cNvPr id="5" name="Footer Placeholder 4"/>
          <p:cNvSpPr>
            <a:spLocks noGrp="1"/>
          </p:cNvSpPr>
          <p:nvPr>
            <p:ph type="ftr" sz="quarter" idx="11"/>
          </p:nvPr>
        </p:nvSpPr>
        <p:spPr/>
        <p:txBody>
          <a:bodyPr/>
          <a:lstStyle/>
          <a:p>
            <a:endParaRPr lang="en-IN"/>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B287B3A1-26C9-407C-A585-6EC91A0DF84A}" type="slidenum">
              <a:rPr lang="en-IN" smtClean="0"/>
              <a:pPr/>
              <a:t>‹#›</a:t>
            </a:fld>
            <a:endParaRPr lang="en-IN"/>
          </a:p>
        </p:txBody>
      </p:sp>
    </p:spTree>
    <p:extLst>
      <p:ext uri="{BB962C8B-B14F-4D97-AF65-F5344CB8AC3E}">
        <p14:creationId xmlns="" xmlns:p14="http://schemas.microsoft.com/office/powerpoint/2010/main" val="422180094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en-US"/>
              <a:t>Click to edit Master title style</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BF613895-C754-4A66-B05A-BB3DFE9CFE15}" type="datetimeFigureOut">
              <a:rPr lang="en-IN" smtClean="0"/>
              <a:pPr/>
              <a:t>28-06-2024</a:t>
            </a:fld>
            <a:endParaRPr lang="en-IN"/>
          </a:p>
        </p:txBody>
      </p:sp>
      <p:sp>
        <p:nvSpPr>
          <p:cNvPr id="5" name="Footer Placeholder 4"/>
          <p:cNvSpPr>
            <a:spLocks noGrp="1"/>
          </p:cNvSpPr>
          <p:nvPr>
            <p:ph type="ftr" sz="quarter" idx="11"/>
          </p:nvPr>
        </p:nvSpPr>
        <p:spPr/>
        <p:txBody>
          <a:bodyPr/>
          <a:lstStyle/>
          <a:p>
            <a:endParaRPr lang="en-IN"/>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B287B3A1-26C9-407C-A585-6EC91A0DF84A}" type="slidenum">
              <a:rPr lang="en-IN" smtClean="0"/>
              <a:pPr/>
              <a:t>‹#›</a:t>
            </a:fld>
            <a:endParaRPr lang="en-IN"/>
          </a:p>
        </p:txBody>
      </p:sp>
    </p:spTree>
    <p:extLst>
      <p:ext uri="{BB962C8B-B14F-4D97-AF65-F5344CB8AC3E}">
        <p14:creationId xmlns="" xmlns:p14="http://schemas.microsoft.com/office/powerpoint/2010/main" val="406097612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F613895-C754-4A66-B05A-BB3DFE9CFE15}" type="datetimeFigureOut">
              <a:rPr lang="en-IN" smtClean="0"/>
              <a:pPr/>
              <a:t>28-06-2024</a:t>
            </a:fld>
            <a:endParaRPr lang="en-IN"/>
          </a:p>
        </p:txBody>
      </p:sp>
      <p:sp>
        <p:nvSpPr>
          <p:cNvPr id="5" name="Footer Placeholder 4"/>
          <p:cNvSpPr>
            <a:spLocks noGrp="1"/>
          </p:cNvSpPr>
          <p:nvPr>
            <p:ph type="ftr" sz="quarter" idx="11"/>
          </p:nvPr>
        </p:nvSpPr>
        <p:spPr/>
        <p:txBody>
          <a:bodyPr/>
          <a:lstStyle/>
          <a:p>
            <a:endParaRPr lang="en-IN"/>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B287B3A1-26C9-407C-A585-6EC91A0DF84A}" type="slidenum">
              <a:rPr lang="en-IN" smtClean="0"/>
              <a:pPr/>
              <a:t>‹#›</a:t>
            </a:fld>
            <a:endParaRPr lang="en-IN"/>
          </a:p>
        </p:txBody>
      </p:sp>
    </p:spTree>
    <p:extLst>
      <p:ext uri="{BB962C8B-B14F-4D97-AF65-F5344CB8AC3E}">
        <p14:creationId xmlns="" xmlns:p14="http://schemas.microsoft.com/office/powerpoint/2010/main" val="37430538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BF613895-C754-4A66-B05A-BB3DFE9CFE15}" type="datetimeFigureOut">
              <a:rPr lang="en-IN" smtClean="0"/>
              <a:pPr/>
              <a:t>28-06-2024</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B287B3A1-26C9-407C-A585-6EC91A0DF84A}" type="slidenum">
              <a:rPr lang="en-IN" smtClean="0"/>
              <a:pPr/>
              <a:t>‹#›</a:t>
            </a:fld>
            <a:endParaRPr lang="en-IN"/>
          </a:p>
        </p:txBody>
      </p:sp>
    </p:spTree>
    <p:extLst>
      <p:ext uri="{BB962C8B-B14F-4D97-AF65-F5344CB8AC3E}">
        <p14:creationId xmlns="" xmlns:p14="http://schemas.microsoft.com/office/powerpoint/2010/main" val="422318734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BF613895-C754-4A66-B05A-BB3DFE9CFE15}" type="datetimeFigureOut">
              <a:rPr lang="en-IN" smtClean="0"/>
              <a:pPr/>
              <a:t>28-06-2024</a:t>
            </a:fld>
            <a:endParaRPr lang="en-IN"/>
          </a:p>
        </p:txBody>
      </p:sp>
      <p:sp>
        <p:nvSpPr>
          <p:cNvPr id="8" name="Footer Placeholder 7"/>
          <p:cNvSpPr>
            <a:spLocks noGrp="1"/>
          </p:cNvSpPr>
          <p:nvPr>
            <p:ph type="ftr" sz="quarter" idx="11"/>
          </p:nvPr>
        </p:nvSpPr>
        <p:spPr>
          <a:xfrm>
            <a:off x="561111" y="6391838"/>
            <a:ext cx="3644282" cy="304801"/>
          </a:xfrm>
        </p:spPr>
        <p:txBody>
          <a:bodyPr/>
          <a:lstStyle/>
          <a:p>
            <a:endParaRPr lang="en-IN"/>
          </a:p>
        </p:txBody>
      </p:sp>
      <p:sp>
        <p:nvSpPr>
          <p:cNvPr id="9" name="Slide Number Placeholder 8"/>
          <p:cNvSpPr>
            <a:spLocks noGrp="1"/>
          </p:cNvSpPr>
          <p:nvPr>
            <p:ph type="sldNum" sz="quarter" idx="12"/>
          </p:nvPr>
        </p:nvSpPr>
        <p:spPr/>
        <p:txBody>
          <a:bodyPr/>
          <a:lstStyle/>
          <a:p>
            <a:fld id="{B287B3A1-26C9-407C-A585-6EC91A0DF84A}" type="slidenum">
              <a:rPr lang="en-IN" smtClean="0"/>
              <a:pPr/>
              <a:t>‹#›</a:t>
            </a:fld>
            <a:endParaRPr lang="en-IN"/>
          </a:p>
        </p:txBody>
      </p:sp>
    </p:spTree>
    <p:extLst>
      <p:ext uri="{BB962C8B-B14F-4D97-AF65-F5344CB8AC3E}">
        <p14:creationId xmlns="" xmlns:p14="http://schemas.microsoft.com/office/powerpoint/2010/main" val="275551685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BF613895-C754-4A66-B05A-BB3DFE9CFE15}" type="datetimeFigureOut">
              <a:rPr lang="en-IN" smtClean="0"/>
              <a:pPr/>
              <a:t>28-06-2024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B287B3A1-26C9-407C-A585-6EC91A0DF84A}" type="slidenum">
              <a:rPr lang="en-IN" smtClean="0"/>
              <a:pPr/>
              <a:t>‹#›</a:t>
            </a:fld>
            <a:endParaRPr lang="en-IN"/>
          </a:p>
        </p:txBody>
      </p:sp>
    </p:spTree>
    <p:extLst>
      <p:ext uri="{BB962C8B-B14F-4D97-AF65-F5344CB8AC3E}">
        <p14:creationId xmlns="" xmlns:p14="http://schemas.microsoft.com/office/powerpoint/2010/main" val="231276845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BF613895-C754-4A66-B05A-BB3DFE9CFE15}" type="datetimeFigureOut">
              <a:rPr lang="en-IN" smtClean="0"/>
              <a:pPr/>
              <a:t>28-06-2024</a:t>
            </a:fld>
            <a:endParaRPr lang="en-IN"/>
          </a:p>
        </p:txBody>
      </p:sp>
      <p:sp>
        <p:nvSpPr>
          <p:cNvPr id="5" name="Footer Placeholder 4"/>
          <p:cNvSpPr>
            <a:spLocks noGrp="1"/>
          </p:cNvSpPr>
          <p:nvPr>
            <p:ph type="ftr" sz="quarter" idx="11"/>
          </p:nvPr>
        </p:nvSpPr>
        <p:spPr/>
        <p:txBody>
          <a:bodyPr/>
          <a:lstStyle/>
          <a:p>
            <a:endParaRPr lang="en-IN"/>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B287B3A1-26C9-407C-A585-6EC91A0DF84A}" type="slidenum">
              <a:rPr lang="en-IN" smtClean="0"/>
              <a:pPr/>
              <a:t>‹#›</a:t>
            </a:fld>
            <a:endParaRPr lang="en-IN"/>
          </a:p>
        </p:txBody>
      </p:sp>
    </p:spTree>
    <p:extLst>
      <p:ext uri="{BB962C8B-B14F-4D97-AF65-F5344CB8AC3E}">
        <p14:creationId xmlns="" xmlns:p14="http://schemas.microsoft.com/office/powerpoint/2010/main" val="34049005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F613895-C754-4A66-B05A-BB3DFE9CFE15}" type="datetimeFigureOut">
              <a:rPr lang="en-IN" smtClean="0"/>
              <a:pPr/>
              <a:t>28-06-2024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B287B3A1-26C9-407C-A585-6EC91A0DF84A}" type="slidenum">
              <a:rPr lang="en-IN" smtClean="0"/>
              <a:pPr/>
              <a:t>‹#›</a:t>
            </a:fld>
            <a:endParaRPr lang="en-IN"/>
          </a:p>
        </p:txBody>
      </p:sp>
    </p:spTree>
    <p:extLst>
      <p:ext uri="{BB962C8B-B14F-4D97-AF65-F5344CB8AC3E}">
        <p14:creationId xmlns="" xmlns:p14="http://schemas.microsoft.com/office/powerpoint/2010/main" val="15451476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F613895-C754-4A66-B05A-BB3DFE9CFE15}" type="datetimeFigureOut">
              <a:rPr lang="en-IN" smtClean="0"/>
              <a:pPr/>
              <a:t>28-06-2024</a:t>
            </a:fld>
            <a:endParaRPr lang="en-IN"/>
          </a:p>
        </p:txBody>
      </p:sp>
      <p:sp>
        <p:nvSpPr>
          <p:cNvPr id="5" name="Footer Placeholder 4"/>
          <p:cNvSpPr>
            <a:spLocks noGrp="1"/>
          </p:cNvSpPr>
          <p:nvPr>
            <p:ph type="ftr" sz="quarter" idx="11"/>
          </p:nvPr>
        </p:nvSpPr>
        <p:spPr/>
        <p:txBody>
          <a:bodyPr/>
          <a:lstStyle/>
          <a:p>
            <a:endParaRPr lang="en-IN"/>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B287B3A1-26C9-407C-A585-6EC91A0DF84A}" type="slidenum">
              <a:rPr lang="en-IN" smtClean="0"/>
              <a:pPr/>
              <a:t>‹#›</a:t>
            </a:fld>
            <a:endParaRPr lang="en-IN"/>
          </a:p>
        </p:txBody>
      </p:sp>
    </p:spTree>
    <p:extLst>
      <p:ext uri="{BB962C8B-B14F-4D97-AF65-F5344CB8AC3E}">
        <p14:creationId xmlns="" xmlns:p14="http://schemas.microsoft.com/office/powerpoint/2010/main" val="27203775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F613895-C754-4A66-B05A-BB3DFE9CFE15}" type="datetimeFigureOut">
              <a:rPr lang="en-IN" smtClean="0"/>
              <a:pPr/>
              <a:t>28-06-2024</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B287B3A1-26C9-407C-A585-6EC91A0DF84A}" type="slidenum">
              <a:rPr lang="en-IN" smtClean="0"/>
              <a:pPr/>
              <a:t>‹#›</a:t>
            </a:fld>
            <a:endParaRPr lang="en-IN"/>
          </a:p>
        </p:txBody>
      </p:sp>
    </p:spTree>
    <p:extLst>
      <p:ext uri="{BB962C8B-B14F-4D97-AF65-F5344CB8AC3E}">
        <p14:creationId xmlns="" xmlns:p14="http://schemas.microsoft.com/office/powerpoint/2010/main" val="33290917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F613895-C754-4A66-B05A-BB3DFE9CFE15}" type="datetimeFigureOut">
              <a:rPr lang="en-IN" smtClean="0"/>
              <a:pPr/>
              <a:t>28-06-2024</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B287B3A1-26C9-407C-A585-6EC91A0DF84A}" type="slidenum">
              <a:rPr lang="en-IN" smtClean="0"/>
              <a:pPr/>
              <a:t>‹#›</a:t>
            </a:fld>
            <a:endParaRPr lang="en-IN"/>
          </a:p>
        </p:txBody>
      </p:sp>
    </p:spTree>
    <p:extLst>
      <p:ext uri="{BB962C8B-B14F-4D97-AF65-F5344CB8AC3E}">
        <p14:creationId xmlns="" xmlns:p14="http://schemas.microsoft.com/office/powerpoint/2010/main" val="29616002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F613895-C754-4A66-B05A-BB3DFE9CFE15}" type="datetimeFigureOut">
              <a:rPr lang="en-IN" smtClean="0"/>
              <a:pPr/>
              <a:t>28-06-2024</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B287B3A1-26C9-407C-A585-6EC91A0DF84A}" type="slidenum">
              <a:rPr lang="en-IN" smtClean="0"/>
              <a:pPr/>
              <a:t>‹#›</a:t>
            </a:fld>
            <a:endParaRPr lang="en-IN"/>
          </a:p>
        </p:txBody>
      </p:sp>
    </p:spTree>
    <p:extLst>
      <p:ext uri="{BB962C8B-B14F-4D97-AF65-F5344CB8AC3E}">
        <p14:creationId xmlns="" xmlns:p14="http://schemas.microsoft.com/office/powerpoint/2010/main" val="6801880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F613895-C754-4A66-B05A-BB3DFE9CFE15}" type="datetimeFigureOut">
              <a:rPr lang="en-IN" smtClean="0"/>
              <a:pPr/>
              <a:t>28-06-2024</a:t>
            </a:fld>
            <a:endParaRPr lang="en-IN"/>
          </a:p>
        </p:txBody>
      </p:sp>
      <p:sp>
        <p:nvSpPr>
          <p:cNvPr id="3" name="Footer Placeholder 2"/>
          <p:cNvSpPr>
            <a:spLocks noGrp="1"/>
          </p:cNvSpPr>
          <p:nvPr>
            <p:ph type="ftr" sz="quarter" idx="11"/>
          </p:nvPr>
        </p:nvSpPr>
        <p:spPr/>
        <p:txBody>
          <a:bodyPr/>
          <a:lstStyle/>
          <a:p>
            <a:endParaRPr lang="en-IN"/>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B287B3A1-26C9-407C-A585-6EC91A0DF84A}" type="slidenum">
              <a:rPr lang="en-IN" smtClean="0"/>
              <a:pPr/>
              <a:t>‹#›</a:t>
            </a:fld>
            <a:endParaRPr lang="en-IN"/>
          </a:p>
        </p:txBody>
      </p:sp>
    </p:spTree>
    <p:extLst>
      <p:ext uri="{BB962C8B-B14F-4D97-AF65-F5344CB8AC3E}">
        <p14:creationId xmlns="" xmlns:p14="http://schemas.microsoft.com/office/powerpoint/2010/main" val="27749600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F613895-C754-4A66-B05A-BB3DFE9CFE15}" type="datetimeFigureOut">
              <a:rPr lang="en-IN" smtClean="0"/>
              <a:pPr/>
              <a:t>28-06-2024</a:t>
            </a:fld>
            <a:endParaRPr lang="en-IN"/>
          </a:p>
        </p:txBody>
      </p:sp>
      <p:sp>
        <p:nvSpPr>
          <p:cNvPr id="6" name="Footer Placeholder 5"/>
          <p:cNvSpPr>
            <a:spLocks noGrp="1"/>
          </p:cNvSpPr>
          <p:nvPr>
            <p:ph type="ftr" sz="quarter" idx="11"/>
          </p:nvPr>
        </p:nvSpPr>
        <p:spPr/>
        <p:txBody>
          <a:bodyPr/>
          <a:lstStyle/>
          <a:p>
            <a:endParaRPr lang="en-IN"/>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B287B3A1-26C9-407C-A585-6EC91A0DF84A}" type="slidenum">
              <a:rPr lang="en-IN" smtClean="0"/>
              <a:pPr/>
              <a:t>‹#›</a:t>
            </a:fld>
            <a:endParaRPr lang="en-IN"/>
          </a:p>
        </p:txBody>
      </p:sp>
    </p:spTree>
    <p:extLst>
      <p:ext uri="{BB962C8B-B14F-4D97-AF65-F5344CB8AC3E}">
        <p14:creationId xmlns="" xmlns:p14="http://schemas.microsoft.com/office/powerpoint/2010/main" val="25419071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en-US"/>
              <a:t>Click icon to add picture</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F613895-C754-4A66-B05A-BB3DFE9CFE15}" type="datetimeFigureOut">
              <a:rPr lang="en-IN" smtClean="0"/>
              <a:pPr/>
              <a:t>28-06-2024</a:t>
            </a:fld>
            <a:endParaRPr lang="en-IN"/>
          </a:p>
        </p:txBody>
      </p:sp>
      <p:sp>
        <p:nvSpPr>
          <p:cNvPr id="6" name="Footer Placeholder 5"/>
          <p:cNvSpPr>
            <a:spLocks noGrp="1"/>
          </p:cNvSpPr>
          <p:nvPr>
            <p:ph type="ftr" sz="quarter" idx="11"/>
          </p:nvPr>
        </p:nvSpPr>
        <p:spPr/>
        <p:txBody>
          <a:bodyPr/>
          <a:lstStyle/>
          <a:p>
            <a:endParaRPr lang="en-IN"/>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B287B3A1-26C9-407C-A585-6EC91A0DF84A}" type="slidenum">
              <a:rPr lang="en-IN" smtClean="0"/>
              <a:pPr/>
              <a:t>‹#›</a:t>
            </a:fld>
            <a:endParaRPr lang="en-IN"/>
          </a:p>
        </p:txBody>
      </p:sp>
    </p:spTree>
    <p:extLst>
      <p:ext uri="{BB962C8B-B14F-4D97-AF65-F5344CB8AC3E}">
        <p14:creationId xmlns="" xmlns:p14="http://schemas.microsoft.com/office/powerpoint/2010/main" val="25756463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BF613895-C754-4A66-B05A-BB3DFE9CFE15}" type="datetimeFigureOut">
              <a:rPr lang="en-IN" smtClean="0"/>
              <a:pPr/>
              <a:t>28-06-2024</a:t>
            </a:fld>
            <a:endParaRPr lang="en-IN"/>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endParaRPr lang="en-IN"/>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B287B3A1-26C9-407C-A585-6EC91A0DF84A}" type="slidenum">
              <a:rPr lang="en-IN" smtClean="0"/>
              <a:pPr/>
              <a:t>‹#›</a:t>
            </a:fld>
            <a:endParaRPr lang="en-IN"/>
          </a:p>
        </p:txBody>
      </p:sp>
    </p:spTree>
    <p:extLst>
      <p:ext uri="{BB962C8B-B14F-4D97-AF65-F5344CB8AC3E}">
        <p14:creationId xmlns="" xmlns:p14="http://schemas.microsoft.com/office/powerpoint/2010/main" val="2861647755"/>
      </p:ext>
    </p:extLst>
  </p:cSld>
  <p:clrMap bg1="lt1" tx1="dk1" bg2="lt2" tx2="dk2" accent1="accent1" accent2="accent2" accent3="accent3" accent4="accent4" accent5="accent5" accent6="accent6" hlink="hlink" folHlink="folHlink"/>
  <p:sldLayoutIdLst>
    <p:sldLayoutId id="2147483727" r:id="rId1"/>
    <p:sldLayoutId id="2147483728" r:id="rId2"/>
    <p:sldLayoutId id="2147483729" r:id="rId3"/>
    <p:sldLayoutId id="2147483730" r:id="rId4"/>
    <p:sldLayoutId id="2147483731" r:id="rId5"/>
    <p:sldLayoutId id="2147483732" r:id="rId6"/>
    <p:sldLayoutId id="2147483733" r:id="rId7"/>
    <p:sldLayoutId id="2147483734" r:id="rId8"/>
    <p:sldLayoutId id="2147483735" r:id="rId9"/>
    <p:sldLayoutId id="2147483736" r:id="rId10"/>
    <p:sldLayoutId id="2147483737" r:id="rId11"/>
    <p:sldLayoutId id="2147483738" r:id="rId12"/>
    <p:sldLayoutId id="2147483739" r:id="rId13"/>
    <p:sldLayoutId id="2147483740" r:id="rId14"/>
    <p:sldLayoutId id="2147483741" r:id="rId15"/>
    <p:sldLayoutId id="2147483742" r:id="rId16"/>
    <p:sldLayoutId id="2147483743" r:id="rId17"/>
  </p:sldLayoutIdLst>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9ABB6D7-1804-0CBA-B3A2-532C15D9C706}"/>
              </a:ext>
            </a:extLst>
          </p:cNvPr>
          <p:cNvSpPr>
            <a:spLocks noGrp="1"/>
          </p:cNvSpPr>
          <p:nvPr>
            <p:ph type="title"/>
          </p:nvPr>
        </p:nvSpPr>
        <p:spPr/>
        <p:txBody>
          <a:bodyPr/>
          <a:lstStyle/>
          <a:p>
            <a:r>
              <a:rPr lang="en-US" dirty="0">
                <a:latin typeface="+mn-lt"/>
              </a:rPr>
              <a:t>                                 UNIT-II</a:t>
            </a:r>
            <a:endParaRPr lang="en-IN" dirty="0">
              <a:latin typeface="+mn-lt"/>
            </a:endParaRPr>
          </a:p>
        </p:txBody>
      </p:sp>
      <p:sp>
        <p:nvSpPr>
          <p:cNvPr id="3" name="Content Placeholder 2">
            <a:extLst>
              <a:ext uri="{FF2B5EF4-FFF2-40B4-BE49-F238E27FC236}">
                <a16:creationId xmlns="" xmlns:a16="http://schemas.microsoft.com/office/drawing/2014/main" id="{7F7DF30F-277D-15FC-CA4E-D92040E51C8A}"/>
              </a:ext>
            </a:extLst>
          </p:cNvPr>
          <p:cNvSpPr>
            <a:spLocks noGrp="1"/>
          </p:cNvSpPr>
          <p:nvPr>
            <p:ph idx="1"/>
          </p:nvPr>
        </p:nvSpPr>
        <p:spPr/>
        <p:txBody>
          <a:bodyPr>
            <a:normAutofit fontScale="85000" lnSpcReduction="20000"/>
          </a:bodyPr>
          <a:lstStyle/>
          <a:p>
            <a:pPr marL="0" indent="0">
              <a:buNone/>
            </a:pPr>
            <a:r>
              <a:rPr lang="en-US" sz="2800" dirty="0">
                <a:latin typeface="Arial Black" panose="020B0A04020102020204" pitchFamily="34" charset="0"/>
              </a:rPr>
              <a:t>                             </a:t>
            </a:r>
            <a:r>
              <a:rPr lang="en-US" sz="2800" dirty="0"/>
              <a:t>Counting Techniques</a:t>
            </a:r>
          </a:p>
          <a:p>
            <a:pPr marL="0" indent="0">
              <a:buNone/>
            </a:pPr>
            <a:r>
              <a:rPr lang="en-IN" sz="2200" b="1" dirty="0"/>
              <a:t>Counting:</a:t>
            </a:r>
            <a:r>
              <a:rPr lang="en-US" sz="2200" b="0" i="0" dirty="0">
                <a:solidFill>
                  <a:srgbClr val="000000"/>
                </a:solidFill>
                <a:effectLst/>
                <a:highlight>
                  <a:srgbClr val="FFFFFF"/>
                </a:highlight>
              </a:rPr>
              <a:t>The term ‘counting’ is the fundamental concept of Mathematics. The whole world of Mathematics started with the basic necessity of counting. Our ancestors first used fingers for counting and later started using beans, sticks, buttons, and beads to count. However, they, later on, realized that these methods of counting cannot be used in cases where we are forced to count large and large quantities of numbers. That is when our Mathematicians came out with a way of determining large counts efficiently and accurately with the help of the fundamental counting principle. The fundamental counting principle is one of the most important rules in Mathematics especially in probability problems and is used to find the number of ways in which the combination of several events can occur. </a:t>
            </a:r>
            <a:endParaRPr lang="en-US" sz="2200" dirty="0"/>
          </a:p>
          <a:p>
            <a:pPr marL="0" indent="0">
              <a:buNone/>
            </a:pPr>
            <a:endParaRPr lang="en-IN" dirty="0"/>
          </a:p>
        </p:txBody>
      </p:sp>
    </p:spTree>
    <p:extLst>
      <p:ext uri="{BB962C8B-B14F-4D97-AF65-F5344CB8AC3E}">
        <p14:creationId xmlns="" xmlns:p14="http://schemas.microsoft.com/office/powerpoint/2010/main" val="9075893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D37AA209-68C7-11D2-C79C-5EE91B25EDFD}"/>
              </a:ext>
            </a:extLst>
          </p:cNvPr>
          <p:cNvSpPr>
            <a:spLocks noGrp="1"/>
          </p:cNvSpPr>
          <p:nvPr>
            <p:ph type="title"/>
          </p:nvPr>
        </p:nvSpPr>
        <p:spPr/>
        <p:txBody>
          <a:bodyPr>
            <a:normAutofit fontScale="90000"/>
          </a:bodyPr>
          <a:lstStyle/>
          <a:p>
            <a:r>
              <a:rPr lang="en-IN" sz="4400" dirty="0">
                <a:effectLst/>
                <a:latin typeface="Arial Black" panose="020B0A04020102020204" pitchFamily="34" charset="0"/>
                <a:ea typeface="Calibri" panose="020F0502020204030204" pitchFamily="34" charset="0"/>
                <a:cs typeface="Times New Roman" panose="02020603050405020304" pitchFamily="18" charset="0"/>
              </a:rPr>
              <a:t>Combinations and Permutations</a:t>
            </a:r>
            <a:endParaRPr lang="en-IN" dirty="0"/>
          </a:p>
        </p:txBody>
      </p:sp>
      <p:sp>
        <p:nvSpPr>
          <p:cNvPr id="3" name="Content Placeholder 2">
            <a:extLst>
              <a:ext uri="{FF2B5EF4-FFF2-40B4-BE49-F238E27FC236}">
                <a16:creationId xmlns="" xmlns:a16="http://schemas.microsoft.com/office/drawing/2014/main" id="{E2279C9C-BD9C-5B00-C7F2-4AEECC2DFDC3}"/>
              </a:ext>
            </a:extLst>
          </p:cNvPr>
          <p:cNvSpPr>
            <a:spLocks noGrp="1"/>
          </p:cNvSpPr>
          <p:nvPr>
            <p:ph idx="1"/>
          </p:nvPr>
        </p:nvSpPr>
        <p:spPr/>
        <p:txBody>
          <a:bodyPr>
            <a:normAutofit fontScale="62500" lnSpcReduction="20000"/>
          </a:bodyPr>
          <a:lstStyle/>
          <a:p>
            <a:r>
              <a:rPr lang="en-IN" sz="2800" b="1" i="0" dirty="0">
                <a:solidFill>
                  <a:srgbClr val="000000"/>
                </a:solidFill>
                <a:effectLst/>
                <a:latin typeface="Arial Black" panose="020B0A04020102020204" pitchFamily="34" charset="0"/>
              </a:rPr>
              <a:t>Permutations</a:t>
            </a:r>
          </a:p>
          <a:p>
            <a:r>
              <a:rPr lang="en-US" sz="2800" b="0" i="0" dirty="0">
                <a:solidFill>
                  <a:srgbClr val="000000"/>
                </a:solidFill>
                <a:effectLst/>
                <a:highlight>
                  <a:srgbClr val="FFFFFF"/>
                </a:highlight>
                <a:latin typeface="Verdana" panose="020B0604030504040204" pitchFamily="34" charset="0"/>
              </a:rPr>
              <a:t>A </a:t>
            </a:r>
            <a:r>
              <a:rPr lang="en-US" sz="2800" b="1" i="0" dirty="0">
                <a:solidFill>
                  <a:srgbClr val="000000"/>
                </a:solidFill>
                <a:effectLst/>
                <a:highlight>
                  <a:srgbClr val="FFFFFF"/>
                </a:highlight>
                <a:latin typeface="Verdana" panose="020B0604030504040204" pitchFamily="34" charset="0"/>
              </a:rPr>
              <a:t>permutation</a:t>
            </a:r>
            <a:r>
              <a:rPr lang="en-US" sz="2800" b="0" i="0" dirty="0">
                <a:solidFill>
                  <a:srgbClr val="000000"/>
                </a:solidFill>
                <a:effectLst/>
                <a:highlight>
                  <a:srgbClr val="FFFFFF"/>
                </a:highlight>
                <a:latin typeface="Verdana" panose="020B0604030504040204" pitchFamily="34" charset="0"/>
              </a:rPr>
              <a:t> is an arrangement of some elements in which order matters. In other words a Permutation is an ordered Combination of elements.</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2800" b="1" i="0" u="none" strike="noStrike" cap="none" normalizeH="0" baseline="0" dirty="0">
              <a:ln>
                <a:noFill/>
              </a:ln>
              <a:solidFill>
                <a:schemeClr val="tx1"/>
              </a:solidFill>
              <a:effectLst/>
              <a:latin typeface="Verdana" panose="020B060403050404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2800" b="1" dirty="0">
              <a:solidFill>
                <a:schemeClr val="tx1"/>
              </a:solidFill>
              <a:latin typeface="Verdana" panose="020B060403050404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800" b="1" i="0" u="none" strike="noStrike" cap="none" normalizeH="0" baseline="0" dirty="0">
                <a:ln>
                  <a:noFill/>
                </a:ln>
                <a:solidFill>
                  <a:schemeClr val="tx1"/>
                </a:solidFill>
                <a:effectLst/>
                <a:latin typeface="Verdana" panose="020B0604030504040204" pitchFamily="34" charset="0"/>
              </a:rPr>
              <a:t>Number of Permutations</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2800" b="0" i="0" u="none" strike="noStrike" cap="none" normalizeH="0" baseline="0" dirty="0">
              <a:ln>
                <a:noFill/>
              </a:ln>
              <a:solidFill>
                <a:srgbClr val="000000"/>
              </a:solidFill>
              <a:effectLst/>
              <a:latin typeface="Verdana" panose="020B060403050404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800" b="0" i="0" u="none" strike="noStrike" cap="none" normalizeH="0" baseline="0" dirty="0">
                <a:ln>
                  <a:noFill/>
                </a:ln>
                <a:solidFill>
                  <a:srgbClr val="000000"/>
                </a:solidFill>
                <a:effectLst/>
                <a:latin typeface="Verdana" panose="020B0604030504040204" pitchFamily="34" charset="0"/>
              </a:rPr>
              <a:t>The number of permutations of ‘n’ different things taken ‘r’ at a time is denoted by </a:t>
            </a:r>
            <a:r>
              <a:rPr kumimoji="0" lang="en-US" altLang="en-US" sz="2800" b="0" i="0" u="none" strike="noStrike" cap="none" normalizeH="0" baseline="0" dirty="0">
                <a:ln>
                  <a:noFill/>
                </a:ln>
                <a:solidFill>
                  <a:srgbClr val="000000"/>
                </a:solidFill>
                <a:effectLst/>
                <a:latin typeface="MathJax_Math-italic"/>
              </a:rPr>
              <a:t>nPr</a:t>
            </a:r>
            <a:r>
              <a:rPr kumimoji="0" lang="en-US" altLang="en-US" sz="2800" b="0" i="0" u="none" strike="noStrike" cap="none" normalizeH="0" baseline="0" dirty="0">
                <a:ln>
                  <a:noFill/>
                </a:ln>
                <a:solidFill>
                  <a:srgbClr val="000000"/>
                </a:solidFill>
                <a:effectLst/>
                <a:latin typeface="inherit"/>
              </a:rPr>
              <a:t>𝑛𝑃𝑟</a:t>
            </a:r>
            <a:endParaRPr kumimoji="0" lang="en-US" altLang="en-US" sz="2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2800" b="1" i="0" u="none" strike="noStrike" cap="none" normalizeH="0" baseline="0" dirty="0">
              <a:ln>
                <a:noFill/>
              </a:ln>
              <a:solidFill>
                <a:schemeClr val="tx1"/>
              </a:solidFill>
              <a:effectLst/>
              <a:latin typeface="MathJax_Math-italic"/>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3200" b="1" i="0" u="none" strike="noStrike" cap="none" normalizeH="0" baseline="0" dirty="0">
                <a:ln>
                  <a:noFill/>
                </a:ln>
                <a:solidFill>
                  <a:schemeClr val="tx1"/>
                </a:solidFill>
                <a:effectLst/>
                <a:latin typeface="MathJax_Math-italic"/>
              </a:rPr>
              <a:t>nPr</a:t>
            </a:r>
            <a:r>
              <a:rPr kumimoji="0" lang="en-US" altLang="en-US" sz="3200" b="1" i="0" u="none" strike="noStrike" cap="none" normalizeH="0" baseline="0" dirty="0">
                <a:ln>
                  <a:noFill/>
                </a:ln>
                <a:solidFill>
                  <a:schemeClr val="tx1"/>
                </a:solidFill>
                <a:effectLst/>
                <a:latin typeface="MathJax_Main"/>
              </a:rPr>
              <a:t>=</a:t>
            </a:r>
            <a:r>
              <a:rPr kumimoji="0" lang="en-US" altLang="en-US" sz="3200" b="1" i="0" u="none" strike="noStrike" cap="none" normalizeH="0" baseline="0" dirty="0">
                <a:ln>
                  <a:noFill/>
                </a:ln>
                <a:solidFill>
                  <a:schemeClr val="tx1"/>
                </a:solidFill>
                <a:effectLst/>
                <a:latin typeface="MathJax_Math-italic"/>
              </a:rPr>
              <a:t>n</a:t>
            </a:r>
            <a:r>
              <a:rPr kumimoji="0" lang="en-US" altLang="en-US" sz="3200" b="1" i="0" u="none" strike="noStrike" cap="none" normalizeH="0" baseline="0" dirty="0">
                <a:ln>
                  <a:noFill/>
                </a:ln>
                <a:solidFill>
                  <a:schemeClr val="tx1"/>
                </a:solidFill>
                <a:effectLst/>
                <a:latin typeface="MathJax_Main"/>
              </a:rPr>
              <a:t>!(</a:t>
            </a:r>
            <a:r>
              <a:rPr kumimoji="0" lang="en-US" altLang="en-US" sz="3200" b="1" i="0" u="none" strike="noStrike" cap="none" normalizeH="0" baseline="0" dirty="0">
                <a:ln>
                  <a:noFill/>
                </a:ln>
                <a:solidFill>
                  <a:schemeClr val="tx1"/>
                </a:solidFill>
                <a:effectLst/>
                <a:latin typeface="MathJax_Math-italic"/>
              </a:rPr>
              <a:t>n</a:t>
            </a:r>
            <a:r>
              <a:rPr kumimoji="0" lang="en-US" altLang="en-US" sz="3200" b="1" i="0" u="none" strike="noStrike" cap="none" normalizeH="0" baseline="0" dirty="0">
                <a:ln>
                  <a:noFill/>
                </a:ln>
                <a:solidFill>
                  <a:schemeClr val="tx1"/>
                </a:solidFill>
                <a:effectLst/>
                <a:latin typeface="MathJax_Main"/>
              </a:rPr>
              <a:t>−</a:t>
            </a:r>
            <a:r>
              <a:rPr kumimoji="0" lang="en-US" altLang="en-US" sz="3200" b="1" i="0" u="none" strike="noStrike" cap="none" normalizeH="0" baseline="0" dirty="0">
                <a:ln>
                  <a:noFill/>
                </a:ln>
                <a:solidFill>
                  <a:schemeClr val="tx1"/>
                </a:solidFill>
                <a:effectLst/>
                <a:latin typeface="MathJax_Math-italic"/>
              </a:rPr>
              <a:t>r</a:t>
            </a:r>
            <a:r>
              <a:rPr kumimoji="0" lang="en-US" altLang="en-US" sz="3200" b="1" i="0" u="none" strike="noStrike" cap="none" normalizeH="0" baseline="0" dirty="0">
                <a:ln>
                  <a:noFill/>
                </a:ln>
                <a:solidFill>
                  <a:schemeClr val="tx1"/>
                </a:solidFill>
                <a:effectLst/>
                <a:latin typeface="MathJax_Main"/>
              </a:rPr>
              <a:t>)!</a:t>
            </a:r>
            <a:r>
              <a:rPr kumimoji="0" lang="en-US" altLang="en-US" sz="3200" b="1" i="0" u="none" strike="noStrike" cap="none" normalizeH="0" baseline="0" dirty="0">
                <a:ln>
                  <a:noFill/>
                </a:ln>
                <a:solidFill>
                  <a:schemeClr val="tx1"/>
                </a:solidFill>
                <a:effectLst/>
                <a:latin typeface="inherit"/>
              </a:rPr>
              <a:t>𝑛𝑃𝑟=𝑛!(𝑛−𝑟)!</a:t>
            </a:r>
            <a:endParaRPr kumimoji="0" lang="en-US" altLang="en-US" sz="3200" b="1"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2800" b="1" i="0" u="none" strike="noStrike" cap="none" normalizeH="0" baseline="0" dirty="0">
              <a:ln>
                <a:noFill/>
              </a:ln>
              <a:solidFill>
                <a:srgbClr val="000000"/>
              </a:solidFill>
              <a:effectLst/>
              <a:latin typeface="Verdana" panose="020B060403050404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800" b="1" i="0" u="none" strike="noStrike" cap="none" normalizeH="0" baseline="0" dirty="0">
                <a:ln>
                  <a:noFill/>
                </a:ln>
                <a:solidFill>
                  <a:srgbClr val="000000"/>
                </a:solidFill>
                <a:effectLst/>
                <a:latin typeface="Verdana" panose="020B0604030504040204" pitchFamily="34" charset="0"/>
              </a:rPr>
              <a:t>where </a:t>
            </a:r>
            <a:r>
              <a:rPr kumimoji="0" lang="en-US" altLang="en-US" sz="2800" b="1" i="0" u="none" strike="noStrike" cap="none" normalizeH="0" baseline="0" dirty="0">
                <a:ln>
                  <a:noFill/>
                </a:ln>
                <a:solidFill>
                  <a:srgbClr val="000000"/>
                </a:solidFill>
                <a:effectLst/>
                <a:latin typeface="MathJax_Math-italic"/>
              </a:rPr>
              <a:t>n</a:t>
            </a:r>
            <a:r>
              <a:rPr kumimoji="0" lang="en-US" altLang="en-US" sz="2800" b="1" i="0" u="none" strike="noStrike" cap="none" normalizeH="0" baseline="0" dirty="0">
                <a:ln>
                  <a:noFill/>
                </a:ln>
                <a:solidFill>
                  <a:srgbClr val="000000"/>
                </a:solidFill>
                <a:effectLst/>
                <a:latin typeface="MathJax_Main"/>
              </a:rPr>
              <a:t>!=1.2.3.…(</a:t>
            </a:r>
            <a:r>
              <a:rPr kumimoji="0" lang="en-US" altLang="en-US" sz="2800" b="1" i="0" u="none" strike="noStrike" cap="none" normalizeH="0" baseline="0" dirty="0">
                <a:ln>
                  <a:noFill/>
                </a:ln>
                <a:solidFill>
                  <a:srgbClr val="000000"/>
                </a:solidFill>
                <a:effectLst/>
                <a:latin typeface="MathJax_Math-italic"/>
              </a:rPr>
              <a:t>n</a:t>
            </a:r>
            <a:r>
              <a:rPr kumimoji="0" lang="en-US" altLang="en-US" sz="2800" b="1" i="0" u="none" strike="noStrike" cap="none" normalizeH="0" baseline="0" dirty="0">
                <a:ln>
                  <a:noFill/>
                </a:ln>
                <a:solidFill>
                  <a:srgbClr val="000000"/>
                </a:solidFill>
                <a:effectLst/>
                <a:latin typeface="MathJax_Main"/>
              </a:rPr>
              <a:t>−1).</a:t>
            </a:r>
            <a:r>
              <a:rPr kumimoji="0" lang="en-US" altLang="en-US" sz="2800" b="1" i="0" u="none" strike="noStrike" cap="none" normalizeH="0" baseline="0" dirty="0">
                <a:ln>
                  <a:noFill/>
                </a:ln>
                <a:solidFill>
                  <a:srgbClr val="000000"/>
                </a:solidFill>
                <a:effectLst/>
                <a:latin typeface="MathJax_Math-italic"/>
              </a:rPr>
              <a:t>n</a:t>
            </a:r>
          </a:p>
          <a:p>
            <a:endParaRPr lang="en-IN" dirty="0"/>
          </a:p>
        </p:txBody>
      </p:sp>
    </p:spTree>
    <p:extLst>
      <p:ext uri="{BB962C8B-B14F-4D97-AF65-F5344CB8AC3E}">
        <p14:creationId xmlns="" xmlns:p14="http://schemas.microsoft.com/office/powerpoint/2010/main" val="16963925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140D2A5-7704-1691-837E-0810D1362695}"/>
              </a:ext>
            </a:extLst>
          </p:cNvPr>
          <p:cNvSpPr>
            <a:spLocks noGrp="1"/>
          </p:cNvSpPr>
          <p:nvPr>
            <p:ph type="title"/>
          </p:nvPr>
        </p:nvSpPr>
        <p:spPr/>
        <p:txBody>
          <a:bodyPr/>
          <a:lstStyle/>
          <a:p>
            <a:r>
              <a:rPr lang="en-IN" dirty="0">
                <a:latin typeface="Arial Black" panose="020B0A04020102020204" pitchFamily="34" charset="0"/>
              </a:rPr>
              <a:t>F</a:t>
            </a:r>
            <a:r>
              <a:rPr lang="en-IN" b="0" i="0" dirty="0">
                <a:effectLst/>
                <a:latin typeface="Arial Black" panose="020B0A04020102020204" pitchFamily="34" charset="0"/>
              </a:rPr>
              <a:t>ormulas of permutation</a:t>
            </a:r>
            <a:endParaRPr lang="en-IN" dirty="0"/>
          </a:p>
        </p:txBody>
      </p:sp>
      <p:sp>
        <p:nvSpPr>
          <p:cNvPr id="3" name="Content Placeholder 2">
            <a:extLst>
              <a:ext uri="{FF2B5EF4-FFF2-40B4-BE49-F238E27FC236}">
                <a16:creationId xmlns="" xmlns:a16="http://schemas.microsoft.com/office/drawing/2014/main" id="{9DDE088F-AC2F-4182-5C94-3885D238849C}"/>
              </a:ext>
            </a:extLst>
          </p:cNvPr>
          <p:cNvSpPr>
            <a:spLocks noGrp="1"/>
          </p:cNvSpPr>
          <p:nvPr>
            <p:ph idx="1"/>
          </p:nvPr>
        </p:nvSpPr>
        <p:spPr/>
        <p:txBody>
          <a:bodyPr>
            <a:normAutofit fontScale="25000" lnSpcReduction="20000"/>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55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5500" b="0" i="0" u="none" strike="noStrike" cap="none" normalizeH="0" baseline="0" dirty="0">
                <a:ln>
                  <a:noFill/>
                </a:ln>
                <a:solidFill>
                  <a:srgbClr val="000000"/>
                </a:solidFill>
                <a:effectLst/>
                <a:latin typeface="Verdana" panose="020B0604030504040204" pitchFamily="34" charset="0"/>
              </a:rPr>
              <a:t>If there are </a:t>
            </a:r>
            <a:r>
              <a:rPr kumimoji="0" lang="en-US" altLang="en-US" sz="5500" b="0" i="1" u="none" strike="noStrike" cap="none" normalizeH="0" baseline="0" dirty="0">
                <a:ln>
                  <a:noFill/>
                </a:ln>
                <a:solidFill>
                  <a:srgbClr val="000000"/>
                </a:solidFill>
                <a:effectLst/>
                <a:latin typeface="Verdana" panose="020B0604030504040204" pitchFamily="34" charset="0"/>
              </a:rPr>
              <a:t>n</a:t>
            </a:r>
            <a:r>
              <a:rPr kumimoji="0" lang="en-US" altLang="en-US" sz="5500" b="0" i="0" u="none" strike="noStrike" cap="none" normalizeH="0" baseline="0" dirty="0">
                <a:ln>
                  <a:noFill/>
                </a:ln>
                <a:solidFill>
                  <a:srgbClr val="000000"/>
                </a:solidFill>
                <a:effectLst/>
                <a:latin typeface="Verdana" panose="020B0604030504040204" pitchFamily="34" charset="0"/>
              </a:rPr>
              <a:t> elements of which </a:t>
            </a:r>
            <a:r>
              <a:rPr kumimoji="0" lang="en-US" altLang="en-US" sz="5500" b="0" i="0" u="none" strike="noStrike" cap="none" normalizeH="0" baseline="0" dirty="0">
                <a:ln>
                  <a:noFill/>
                </a:ln>
                <a:solidFill>
                  <a:srgbClr val="000000"/>
                </a:solidFill>
                <a:effectLst/>
                <a:latin typeface="MathJax_Math-italic"/>
              </a:rPr>
              <a:t>a</a:t>
            </a:r>
            <a:r>
              <a:rPr kumimoji="0" lang="en-US" altLang="en-US" sz="5500" b="0" i="0" u="none" strike="noStrike" cap="none" normalizeH="0" baseline="0" dirty="0">
                <a:ln>
                  <a:noFill/>
                </a:ln>
                <a:solidFill>
                  <a:srgbClr val="000000"/>
                </a:solidFill>
                <a:effectLst/>
                <a:latin typeface="MathJax_Main"/>
              </a:rPr>
              <a:t>1</a:t>
            </a:r>
            <a:r>
              <a:rPr kumimoji="0" lang="en-US" altLang="en-US" sz="5500" b="0" i="0" u="none" strike="noStrike" cap="none" normalizeH="0" baseline="0" dirty="0">
                <a:ln>
                  <a:noFill/>
                </a:ln>
                <a:solidFill>
                  <a:srgbClr val="000000"/>
                </a:solidFill>
                <a:effectLst/>
                <a:latin typeface="inherit"/>
              </a:rPr>
              <a:t>𝑎1</a:t>
            </a:r>
            <a:r>
              <a:rPr kumimoji="0" lang="en-US" altLang="en-US" sz="5500" b="0" i="0" u="none" strike="noStrike" cap="none" normalizeH="0" baseline="0" dirty="0">
                <a:ln>
                  <a:noFill/>
                </a:ln>
                <a:solidFill>
                  <a:srgbClr val="000000"/>
                </a:solidFill>
                <a:effectLst/>
                <a:latin typeface="Verdana" panose="020B0604030504040204" pitchFamily="34" charset="0"/>
              </a:rPr>
              <a:t> are alike of some kind, </a:t>
            </a:r>
            <a:r>
              <a:rPr kumimoji="0" lang="en-US" altLang="en-US" sz="5500" b="0" i="0" u="none" strike="noStrike" cap="none" normalizeH="0" baseline="0" dirty="0">
                <a:ln>
                  <a:noFill/>
                </a:ln>
                <a:solidFill>
                  <a:srgbClr val="000000"/>
                </a:solidFill>
                <a:effectLst/>
                <a:latin typeface="MathJax_Math-italic"/>
              </a:rPr>
              <a:t>a</a:t>
            </a:r>
            <a:r>
              <a:rPr kumimoji="0" lang="en-US" altLang="en-US" sz="5500" b="0" i="0" u="none" strike="noStrike" cap="none" normalizeH="0" baseline="0" dirty="0">
                <a:ln>
                  <a:noFill/>
                </a:ln>
                <a:solidFill>
                  <a:srgbClr val="000000"/>
                </a:solidFill>
                <a:effectLst/>
                <a:latin typeface="MathJax_Main"/>
              </a:rPr>
              <a:t>2</a:t>
            </a:r>
            <a:r>
              <a:rPr kumimoji="0" lang="en-US" altLang="en-US" sz="5500" b="0" i="0" u="none" strike="noStrike" cap="none" normalizeH="0" baseline="0" dirty="0">
                <a:ln>
                  <a:noFill/>
                </a:ln>
                <a:solidFill>
                  <a:srgbClr val="000000"/>
                </a:solidFill>
                <a:effectLst/>
                <a:latin typeface="inherit"/>
              </a:rPr>
              <a:t>𝑎2</a:t>
            </a:r>
            <a:r>
              <a:rPr kumimoji="0" lang="en-US" altLang="en-US" sz="5500" b="0" i="0" u="none" strike="noStrike" cap="none" normalizeH="0" baseline="0" dirty="0">
                <a:ln>
                  <a:noFill/>
                </a:ln>
                <a:solidFill>
                  <a:srgbClr val="000000"/>
                </a:solidFill>
                <a:effectLst/>
                <a:latin typeface="Verdana" panose="020B0604030504040204" pitchFamily="34" charset="0"/>
              </a:rPr>
              <a:t> are alike of another kind; </a:t>
            </a:r>
            <a:r>
              <a:rPr kumimoji="0" lang="en-US" altLang="en-US" sz="5500" b="0" i="0" u="none" strike="noStrike" cap="none" normalizeH="0" baseline="0" dirty="0">
                <a:ln>
                  <a:noFill/>
                </a:ln>
                <a:solidFill>
                  <a:srgbClr val="000000"/>
                </a:solidFill>
                <a:effectLst/>
                <a:latin typeface="MathJax_Math-italic"/>
              </a:rPr>
              <a:t>a</a:t>
            </a:r>
            <a:r>
              <a:rPr kumimoji="0" lang="en-US" altLang="en-US" sz="5500" b="0" i="0" u="none" strike="noStrike" cap="none" normalizeH="0" baseline="0" dirty="0">
                <a:ln>
                  <a:noFill/>
                </a:ln>
                <a:solidFill>
                  <a:srgbClr val="000000"/>
                </a:solidFill>
                <a:effectLst/>
                <a:latin typeface="MathJax_Main"/>
              </a:rPr>
              <a:t>3</a:t>
            </a:r>
            <a:r>
              <a:rPr kumimoji="0" lang="en-US" altLang="en-US" sz="5500" b="0" i="0" u="none" strike="noStrike" cap="none" normalizeH="0" baseline="0" dirty="0">
                <a:ln>
                  <a:noFill/>
                </a:ln>
                <a:solidFill>
                  <a:srgbClr val="000000"/>
                </a:solidFill>
                <a:effectLst/>
                <a:latin typeface="inherit"/>
              </a:rPr>
              <a:t>𝑎3</a:t>
            </a:r>
            <a:r>
              <a:rPr kumimoji="0" lang="en-US" altLang="en-US" sz="5500" b="0" i="0" u="none" strike="noStrike" cap="none" normalizeH="0" baseline="0" dirty="0">
                <a:ln>
                  <a:noFill/>
                </a:ln>
                <a:solidFill>
                  <a:srgbClr val="000000"/>
                </a:solidFill>
                <a:effectLst/>
                <a:latin typeface="Verdana" panose="020B0604030504040204" pitchFamily="34" charset="0"/>
              </a:rPr>
              <a:t> are alike of </a:t>
            </a:r>
          </a:p>
          <a:p>
            <a:pPr marL="0" marR="0" lvl="0" indent="0" algn="l" defTabSz="914400" rtl="0" eaLnBrk="0" fontAlgn="base" latinLnBrk="0" hangingPunct="0">
              <a:lnSpc>
                <a:spcPct val="100000"/>
              </a:lnSpc>
              <a:spcBef>
                <a:spcPct val="0"/>
              </a:spcBef>
              <a:spcAft>
                <a:spcPct val="0"/>
              </a:spcAft>
              <a:buClrTx/>
              <a:buSzTx/>
              <a:tabLst/>
            </a:pPr>
            <a:r>
              <a:rPr kumimoji="0" lang="en-US" altLang="en-US" sz="5500" b="0" i="0" u="none" strike="noStrike" cap="none" normalizeH="0" baseline="0" dirty="0">
                <a:ln>
                  <a:noFill/>
                </a:ln>
                <a:solidFill>
                  <a:srgbClr val="000000"/>
                </a:solidFill>
                <a:effectLst/>
                <a:latin typeface="Verdana" panose="020B0604030504040204" pitchFamily="34" charset="0"/>
              </a:rPr>
              <a:t>third kind and so on and </a:t>
            </a:r>
            <a:r>
              <a:rPr kumimoji="0" lang="en-US" altLang="en-US" sz="5500" b="0" i="0" u="none" strike="noStrike" cap="none" normalizeH="0" baseline="0" dirty="0" err="1">
                <a:ln>
                  <a:noFill/>
                </a:ln>
                <a:solidFill>
                  <a:srgbClr val="000000"/>
                </a:solidFill>
                <a:effectLst/>
                <a:latin typeface="MathJax_Math-italic"/>
              </a:rPr>
              <a:t>ar</a:t>
            </a:r>
            <a:r>
              <a:rPr kumimoji="0" lang="en-US" altLang="en-US" sz="5500" b="0" i="0" u="none" strike="noStrike" cap="none" normalizeH="0" baseline="0" dirty="0">
                <a:ln>
                  <a:noFill/>
                </a:ln>
                <a:solidFill>
                  <a:srgbClr val="000000"/>
                </a:solidFill>
                <a:effectLst/>
                <a:latin typeface="inherit"/>
              </a:rPr>
              <a:t>𝑎𝑟</a:t>
            </a:r>
            <a:r>
              <a:rPr kumimoji="0" lang="en-US" altLang="en-US" sz="5500" b="0" i="0" u="none" strike="noStrike" cap="none" normalizeH="0" baseline="0" dirty="0">
                <a:ln>
                  <a:noFill/>
                </a:ln>
                <a:solidFill>
                  <a:srgbClr val="000000"/>
                </a:solidFill>
                <a:effectLst/>
                <a:latin typeface="Verdana" panose="020B0604030504040204" pitchFamily="34" charset="0"/>
              </a:rPr>
              <a:t> are of </a:t>
            </a:r>
            <a:r>
              <a:rPr kumimoji="0" lang="en-US" altLang="en-US" sz="5500" b="0" i="0" u="none" strike="noStrike" cap="none" normalizeH="0" baseline="0" dirty="0" err="1">
                <a:ln>
                  <a:noFill/>
                </a:ln>
                <a:solidFill>
                  <a:srgbClr val="000000"/>
                </a:solidFill>
                <a:effectLst/>
                <a:latin typeface="MathJax_Math-italic"/>
              </a:rPr>
              <a:t>rth</a:t>
            </a:r>
            <a:r>
              <a:rPr kumimoji="0" lang="en-US" altLang="en-US" sz="5500" b="0" i="0" u="none" strike="noStrike" cap="none" normalizeH="0" baseline="0" dirty="0">
                <a:ln>
                  <a:noFill/>
                </a:ln>
                <a:solidFill>
                  <a:srgbClr val="000000"/>
                </a:solidFill>
                <a:effectLst/>
                <a:latin typeface="inherit"/>
              </a:rPr>
              <a:t>𝑟𝑡ℎ</a:t>
            </a:r>
            <a:r>
              <a:rPr kumimoji="0" lang="en-US" altLang="en-US" sz="5500" b="0" i="0" u="none" strike="noStrike" cap="none" normalizeH="0" baseline="0" dirty="0">
                <a:ln>
                  <a:noFill/>
                </a:ln>
                <a:solidFill>
                  <a:srgbClr val="000000"/>
                </a:solidFill>
                <a:effectLst/>
                <a:latin typeface="Verdana" panose="020B0604030504040204" pitchFamily="34" charset="0"/>
              </a:rPr>
              <a:t> kind, where </a:t>
            </a:r>
            <a:r>
              <a:rPr kumimoji="0" lang="en-US" altLang="en-US" sz="5500" b="0" i="0" u="none" strike="noStrike" cap="none" normalizeH="0" baseline="0" dirty="0">
                <a:ln>
                  <a:noFill/>
                </a:ln>
                <a:solidFill>
                  <a:srgbClr val="000000"/>
                </a:solidFill>
                <a:effectLst/>
                <a:latin typeface="MathJax_Main"/>
              </a:rPr>
              <a:t>(</a:t>
            </a:r>
            <a:r>
              <a:rPr kumimoji="0" lang="en-US" altLang="en-US" sz="5500" b="0" i="0" u="none" strike="noStrike" cap="none" normalizeH="0" baseline="0" dirty="0">
                <a:ln>
                  <a:noFill/>
                </a:ln>
                <a:solidFill>
                  <a:srgbClr val="000000"/>
                </a:solidFill>
                <a:effectLst/>
                <a:latin typeface="MathJax_Math-italic"/>
              </a:rPr>
              <a:t>a</a:t>
            </a:r>
            <a:r>
              <a:rPr kumimoji="0" lang="en-US" altLang="en-US" sz="5500" b="0" i="0" u="none" strike="noStrike" cap="none" normalizeH="0" baseline="0" dirty="0">
                <a:ln>
                  <a:noFill/>
                </a:ln>
                <a:solidFill>
                  <a:srgbClr val="000000"/>
                </a:solidFill>
                <a:effectLst/>
                <a:latin typeface="MathJax_Main"/>
              </a:rPr>
              <a:t>1+</a:t>
            </a:r>
            <a:r>
              <a:rPr kumimoji="0" lang="en-US" altLang="en-US" sz="5500" b="0" i="0" u="none" strike="noStrike" cap="none" normalizeH="0" baseline="0" dirty="0">
                <a:ln>
                  <a:noFill/>
                </a:ln>
                <a:solidFill>
                  <a:srgbClr val="000000"/>
                </a:solidFill>
                <a:effectLst/>
                <a:latin typeface="MathJax_Math-italic"/>
              </a:rPr>
              <a:t>a</a:t>
            </a:r>
            <a:r>
              <a:rPr kumimoji="0" lang="en-US" altLang="en-US" sz="5500" b="0" i="0" u="none" strike="noStrike" cap="none" normalizeH="0" baseline="0" dirty="0">
                <a:ln>
                  <a:noFill/>
                </a:ln>
                <a:solidFill>
                  <a:srgbClr val="000000"/>
                </a:solidFill>
                <a:effectLst/>
                <a:latin typeface="MathJax_Main"/>
              </a:rPr>
              <a:t>2+...</a:t>
            </a:r>
            <a:r>
              <a:rPr kumimoji="0" lang="en-US" altLang="en-US" sz="5500" b="0" i="0" u="none" strike="noStrike" cap="none" normalizeH="0" baseline="0" dirty="0" err="1">
                <a:ln>
                  <a:noFill/>
                </a:ln>
                <a:solidFill>
                  <a:srgbClr val="000000"/>
                </a:solidFill>
                <a:effectLst/>
                <a:latin typeface="MathJax_Math-italic"/>
              </a:rPr>
              <a:t>ar</a:t>
            </a:r>
            <a:r>
              <a:rPr kumimoji="0" lang="en-US" altLang="en-US" sz="5500" b="0" i="0" u="none" strike="noStrike" cap="none" normalizeH="0" baseline="0" dirty="0">
                <a:ln>
                  <a:noFill/>
                </a:ln>
                <a:solidFill>
                  <a:srgbClr val="000000"/>
                </a:solidFill>
                <a:effectLst/>
                <a:latin typeface="MathJax_Main"/>
              </a:rPr>
              <a:t>)=</a:t>
            </a:r>
            <a:r>
              <a:rPr kumimoji="0" lang="en-US" altLang="en-US" sz="5500" b="0" i="0" u="none" strike="noStrike" cap="none" normalizeH="0" baseline="0" dirty="0">
                <a:ln>
                  <a:noFill/>
                </a:ln>
                <a:solidFill>
                  <a:srgbClr val="000000"/>
                </a:solidFill>
                <a:effectLst/>
                <a:latin typeface="MathJax_Math-italic"/>
              </a:rPr>
              <a:t>n</a:t>
            </a:r>
            <a:r>
              <a:rPr kumimoji="0" lang="en-US" altLang="en-US" sz="5500" b="0" i="0" u="none" strike="noStrike" cap="none" normalizeH="0" baseline="0" dirty="0">
                <a:ln>
                  <a:noFill/>
                </a:ln>
                <a:solidFill>
                  <a:srgbClr val="000000"/>
                </a:solidFill>
                <a:effectLst/>
                <a:latin typeface="inherit"/>
              </a:rPr>
              <a:t>(𝑎1+𝑎2+...𝑎𝑟)=𝑛</a:t>
            </a:r>
            <a:r>
              <a:rPr kumimoji="0" lang="en-US" altLang="en-US" sz="5500" b="0" i="0" u="none" strike="noStrike" cap="none" normalizeH="0" baseline="0" dirty="0">
                <a:ln>
                  <a:noFill/>
                </a:ln>
                <a:solidFill>
                  <a:srgbClr val="000000"/>
                </a:solidFill>
                <a:effectLst/>
                <a:latin typeface="Verdana" panose="020B0604030504040204" pitchFamily="34" charset="0"/>
              </a:rPr>
              <a:t>.</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5500" b="0" i="0" u="none" strike="noStrike" cap="none" normalizeH="0" baseline="0" dirty="0">
                <a:ln>
                  <a:noFill/>
                </a:ln>
                <a:solidFill>
                  <a:srgbClr val="000000"/>
                </a:solidFill>
                <a:effectLst/>
                <a:latin typeface="Verdana" panose="020B0604030504040204" pitchFamily="34" charset="0"/>
              </a:rPr>
              <a:t>Then, number of permutations of these n objects is = </a:t>
            </a:r>
            <a:r>
              <a:rPr kumimoji="0" lang="en-US" altLang="en-US" sz="5500" b="0" i="0" u="none" strike="noStrike" cap="none" normalizeH="0" baseline="0" dirty="0">
                <a:ln>
                  <a:noFill/>
                </a:ln>
                <a:solidFill>
                  <a:srgbClr val="000000"/>
                </a:solidFill>
                <a:effectLst/>
                <a:latin typeface="MathJax_Math-italic"/>
              </a:rPr>
              <a:t>n</a:t>
            </a:r>
            <a:r>
              <a:rPr kumimoji="0" lang="en-US" altLang="en-US" sz="5500" b="0" i="0" u="none" strike="noStrike" cap="none" normalizeH="0" baseline="0" dirty="0">
                <a:ln>
                  <a:noFill/>
                </a:ln>
                <a:solidFill>
                  <a:srgbClr val="000000"/>
                </a:solidFill>
                <a:effectLst/>
                <a:latin typeface="MathJax_Main"/>
              </a:rPr>
              <a:t>!/[(</a:t>
            </a:r>
            <a:r>
              <a:rPr kumimoji="0" lang="en-US" altLang="en-US" sz="5500" b="0" i="0" u="none" strike="noStrike" cap="none" normalizeH="0" baseline="0" dirty="0">
                <a:ln>
                  <a:noFill/>
                </a:ln>
                <a:solidFill>
                  <a:srgbClr val="000000"/>
                </a:solidFill>
                <a:effectLst/>
                <a:latin typeface="MathJax_Math-italic"/>
              </a:rPr>
              <a:t>a</a:t>
            </a:r>
            <a:r>
              <a:rPr kumimoji="0" lang="en-US" altLang="en-US" sz="5500" b="0" i="0" u="none" strike="noStrike" cap="none" normalizeH="0" baseline="0" dirty="0">
                <a:ln>
                  <a:noFill/>
                </a:ln>
                <a:solidFill>
                  <a:srgbClr val="000000"/>
                </a:solidFill>
                <a:effectLst/>
                <a:latin typeface="MathJax_Main"/>
              </a:rPr>
              <a:t>1!(</a:t>
            </a:r>
            <a:r>
              <a:rPr kumimoji="0" lang="en-US" altLang="en-US" sz="5500" b="0" i="0" u="none" strike="noStrike" cap="none" normalizeH="0" baseline="0" dirty="0">
                <a:ln>
                  <a:noFill/>
                </a:ln>
                <a:solidFill>
                  <a:srgbClr val="000000"/>
                </a:solidFill>
                <a:effectLst/>
                <a:latin typeface="MathJax_Math-italic"/>
              </a:rPr>
              <a:t>a</a:t>
            </a:r>
            <a:r>
              <a:rPr kumimoji="0" lang="en-US" altLang="en-US" sz="5500" b="0" i="0" u="none" strike="noStrike" cap="none" normalizeH="0" baseline="0" dirty="0">
                <a:ln>
                  <a:noFill/>
                </a:ln>
                <a:solidFill>
                  <a:srgbClr val="000000"/>
                </a:solidFill>
                <a:effectLst/>
                <a:latin typeface="MathJax_Main"/>
              </a:rPr>
              <a:t>2!)…(</a:t>
            </a:r>
            <a:r>
              <a:rPr kumimoji="0" lang="en-US" altLang="en-US" sz="5500" b="0" i="0" u="none" strike="noStrike" cap="none" normalizeH="0" baseline="0" dirty="0" err="1">
                <a:ln>
                  <a:noFill/>
                </a:ln>
                <a:solidFill>
                  <a:srgbClr val="000000"/>
                </a:solidFill>
                <a:effectLst/>
                <a:latin typeface="MathJax_Math-italic"/>
              </a:rPr>
              <a:t>ar</a:t>
            </a:r>
            <a:r>
              <a:rPr kumimoji="0" lang="en-US" altLang="en-US" sz="5500" b="0" i="0" u="none" strike="noStrike" cap="none" normalizeH="0" baseline="0" dirty="0">
                <a:ln>
                  <a:noFill/>
                </a:ln>
                <a:solidFill>
                  <a:srgbClr val="000000"/>
                </a:solidFill>
                <a:effectLst/>
                <a:latin typeface="MathJax_Main"/>
              </a:rPr>
              <a:t>!)]</a:t>
            </a:r>
            <a:r>
              <a:rPr kumimoji="0" lang="en-US" altLang="en-US" sz="5500" b="0" i="0" u="none" strike="noStrike" cap="none" normalizeH="0" baseline="0" dirty="0">
                <a:ln>
                  <a:noFill/>
                </a:ln>
                <a:solidFill>
                  <a:srgbClr val="000000"/>
                </a:solidFill>
                <a:effectLst/>
                <a:latin typeface="inherit"/>
              </a:rPr>
              <a:t>𝑛!/[(𝑎1!(𝑎2!)…(𝑎𝑟!)]</a:t>
            </a:r>
            <a:r>
              <a:rPr kumimoji="0" lang="en-US" altLang="en-US" sz="5500" b="0" i="0" u="none" strike="noStrike" cap="none" normalizeH="0" baseline="0" dirty="0">
                <a:ln>
                  <a:noFill/>
                </a:ln>
                <a:solidFill>
                  <a:srgbClr val="000000"/>
                </a:solidFill>
                <a:effectLst/>
                <a:latin typeface="Verdana" panose="020B0604030504040204" pitchFamily="34" charset="0"/>
              </a:rPr>
              <a:t>.</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5500" b="0" i="0" u="none" strike="noStrike" cap="none" normalizeH="0" baseline="0" dirty="0">
                <a:ln>
                  <a:noFill/>
                </a:ln>
                <a:solidFill>
                  <a:srgbClr val="000000"/>
                </a:solidFill>
                <a:effectLst/>
                <a:latin typeface="Verdana" panose="020B0604030504040204" pitchFamily="34" charset="0"/>
              </a:rPr>
              <a:t>Number of permutations of n distinct elements taking n elements at a time = </a:t>
            </a:r>
            <a:r>
              <a:rPr kumimoji="0" lang="en-US" altLang="en-US" sz="5500" b="0" i="0" u="none" strike="noStrike" cap="none" normalizeH="0" baseline="0" dirty="0" err="1">
                <a:ln>
                  <a:noFill/>
                </a:ln>
                <a:solidFill>
                  <a:srgbClr val="000000"/>
                </a:solidFill>
                <a:effectLst/>
                <a:latin typeface="MathJax_Math-italic"/>
              </a:rPr>
              <a:t>nPn</a:t>
            </a:r>
            <a:r>
              <a:rPr kumimoji="0" lang="en-US" altLang="en-US" sz="5500" b="0" i="0" u="none" strike="noStrike" cap="none" normalizeH="0" baseline="0" dirty="0">
                <a:ln>
                  <a:noFill/>
                </a:ln>
                <a:solidFill>
                  <a:srgbClr val="000000"/>
                </a:solidFill>
                <a:effectLst/>
                <a:latin typeface="MathJax_Main"/>
              </a:rPr>
              <a:t>=</a:t>
            </a:r>
            <a:r>
              <a:rPr kumimoji="0" lang="en-US" altLang="en-US" sz="5500" b="0" i="0" u="none" strike="noStrike" cap="none" normalizeH="0" baseline="0" dirty="0">
                <a:ln>
                  <a:noFill/>
                </a:ln>
                <a:solidFill>
                  <a:srgbClr val="000000"/>
                </a:solidFill>
                <a:effectLst/>
                <a:latin typeface="MathJax_Math-italic"/>
              </a:rPr>
              <a:t>n</a:t>
            </a:r>
            <a:r>
              <a:rPr kumimoji="0" lang="en-US" altLang="en-US" sz="5500" b="0" i="0" u="none" strike="noStrike" cap="none" normalizeH="0" baseline="0" dirty="0">
                <a:ln>
                  <a:noFill/>
                </a:ln>
                <a:solidFill>
                  <a:srgbClr val="000000"/>
                </a:solidFill>
                <a:effectLst/>
                <a:latin typeface="MathJax_Main"/>
              </a:rPr>
              <a:t>!</a:t>
            </a:r>
            <a:r>
              <a:rPr kumimoji="0" lang="en-US" altLang="en-US" sz="5500" b="0" i="0" u="none" strike="noStrike" cap="none" normalizeH="0" baseline="0" dirty="0">
                <a:ln>
                  <a:noFill/>
                </a:ln>
                <a:solidFill>
                  <a:srgbClr val="000000"/>
                </a:solidFill>
                <a:effectLst/>
                <a:latin typeface="inherit"/>
              </a:rPr>
              <a:t>𝑛𝑃𝑛=𝑛!</a:t>
            </a:r>
            <a:endParaRPr kumimoji="0" lang="en-US" altLang="en-US" sz="5500" b="0" i="0" u="none" strike="noStrike" cap="none" normalizeH="0" baseline="0" dirty="0">
              <a:ln>
                <a:noFill/>
              </a:ln>
              <a:solidFill>
                <a:srgbClr val="000000"/>
              </a:solidFill>
              <a:effectLst/>
              <a:latin typeface="Verdana" panose="020B060403050404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5500" b="0" i="0" u="none" strike="noStrike" cap="none" normalizeH="0" baseline="0" dirty="0">
                <a:ln>
                  <a:noFill/>
                </a:ln>
                <a:solidFill>
                  <a:srgbClr val="000000"/>
                </a:solidFill>
                <a:effectLst/>
                <a:latin typeface="Verdana" panose="020B0604030504040204" pitchFamily="34" charset="0"/>
              </a:rPr>
              <a:t>The number of permutations of n dissimilar elements taking r elements at a time, when x particular things </a:t>
            </a:r>
          </a:p>
          <a:p>
            <a:pPr marL="0" marR="0" lvl="0" indent="0" algn="l" defTabSz="914400" rtl="0" eaLnBrk="0" fontAlgn="base" latinLnBrk="0" hangingPunct="0">
              <a:lnSpc>
                <a:spcPct val="100000"/>
              </a:lnSpc>
              <a:spcBef>
                <a:spcPct val="0"/>
              </a:spcBef>
              <a:spcAft>
                <a:spcPct val="0"/>
              </a:spcAft>
              <a:buClrTx/>
              <a:buSzTx/>
              <a:tabLst/>
            </a:pPr>
            <a:r>
              <a:rPr kumimoji="0" lang="en-US" altLang="en-US" sz="5500" b="0" i="0" u="none" strike="noStrike" cap="none" normalizeH="0" baseline="0" dirty="0">
                <a:ln>
                  <a:noFill/>
                </a:ln>
                <a:solidFill>
                  <a:srgbClr val="000000"/>
                </a:solidFill>
                <a:effectLst/>
                <a:latin typeface="Verdana" panose="020B0604030504040204" pitchFamily="34" charset="0"/>
              </a:rPr>
              <a:t>always occupy definite places = </a:t>
            </a:r>
            <a:r>
              <a:rPr kumimoji="0" lang="en-US" altLang="en-US" sz="5500" b="0" i="0" u="none" strike="noStrike" cap="none" normalizeH="0" baseline="0" dirty="0">
                <a:ln>
                  <a:noFill/>
                </a:ln>
                <a:solidFill>
                  <a:srgbClr val="000000"/>
                </a:solidFill>
                <a:effectLst/>
                <a:latin typeface="MathJax_Math-italic"/>
              </a:rPr>
              <a:t>n</a:t>
            </a:r>
            <a:r>
              <a:rPr kumimoji="0" lang="en-US" altLang="en-US" sz="5500" b="0" i="0" u="none" strike="noStrike" cap="none" normalizeH="0" baseline="0" dirty="0">
                <a:ln>
                  <a:noFill/>
                </a:ln>
                <a:solidFill>
                  <a:srgbClr val="000000"/>
                </a:solidFill>
                <a:effectLst/>
                <a:latin typeface="MathJax_Main"/>
              </a:rPr>
              <a:t>−</a:t>
            </a:r>
            <a:r>
              <a:rPr kumimoji="0" lang="en-US" altLang="en-US" sz="5500" b="0" i="0" u="none" strike="noStrike" cap="none" normalizeH="0" baseline="0" dirty="0" err="1">
                <a:ln>
                  <a:noFill/>
                </a:ln>
                <a:solidFill>
                  <a:srgbClr val="000000"/>
                </a:solidFill>
                <a:effectLst/>
                <a:latin typeface="MathJax_Math-italic"/>
              </a:rPr>
              <a:t>xpr</a:t>
            </a:r>
            <a:r>
              <a:rPr kumimoji="0" lang="en-US" altLang="en-US" sz="5500" b="0" i="0" u="none" strike="noStrike" cap="none" normalizeH="0" baseline="0" dirty="0">
                <a:ln>
                  <a:noFill/>
                </a:ln>
                <a:solidFill>
                  <a:srgbClr val="000000"/>
                </a:solidFill>
                <a:effectLst/>
                <a:latin typeface="MathJax_Main"/>
              </a:rPr>
              <a:t>−</a:t>
            </a:r>
            <a:r>
              <a:rPr kumimoji="0" lang="en-US" altLang="en-US" sz="5500" b="0" i="0" u="none" strike="noStrike" cap="none" normalizeH="0" baseline="0" dirty="0">
                <a:ln>
                  <a:noFill/>
                </a:ln>
                <a:solidFill>
                  <a:srgbClr val="000000"/>
                </a:solidFill>
                <a:effectLst/>
                <a:latin typeface="MathJax_Math-italic"/>
              </a:rPr>
              <a:t>x</a:t>
            </a:r>
            <a:r>
              <a:rPr kumimoji="0" lang="en-US" altLang="en-US" sz="5500" b="0" i="0" u="none" strike="noStrike" cap="none" normalizeH="0" baseline="0" dirty="0">
                <a:ln>
                  <a:noFill/>
                </a:ln>
                <a:solidFill>
                  <a:srgbClr val="000000"/>
                </a:solidFill>
                <a:effectLst/>
                <a:latin typeface="inherit"/>
              </a:rPr>
              <a:t>𝑛−𝑥𝑝𝑟−𝑥</a:t>
            </a:r>
            <a:endParaRPr kumimoji="0" lang="en-US" altLang="en-US" sz="5500" b="0" i="0" u="none" strike="noStrike" cap="none" normalizeH="0" baseline="0" dirty="0">
              <a:ln>
                <a:noFill/>
              </a:ln>
              <a:solidFill>
                <a:srgbClr val="000000"/>
              </a:solidFill>
              <a:effectLst/>
              <a:latin typeface="Verdana" panose="020B060403050404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5500" b="0" i="0" u="none" strike="noStrike" cap="none" normalizeH="0" baseline="0" dirty="0">
                <a:ln>
                  <a:noFill/>
                </a:ln>
                <a:solidFill>
                  <a:srgbClr val="000000"/>
                </a:solidFill>
                <a:effectLst/>
                <a:latin typeface="Verdana" panose="020B0604030504040204" pitchFamily="34" charset="0"/>
              </a:rPr>
              <a:t>The number of permutations of n dissimilar elements when r specified things always come together is −</a:t>
            </a:r>
          </a:p>
          <a:p>
            <a:pPr marL="0" marR="0" lvl="0" indent="0" algn="l" defTabSz="914400" rtl="0" eaLnBrk="0" fontAlgn="base" latinLnBrk="0" hangingPunct="0">
              <a:lnSpc>
                <a:spcPct val="100000"/>
              </a:lnSpc>
              <a:spcBef>
                <a:spcPct val="0"/>
              </a:spcBef>
              <a:spcAft>
                <a:spcPct val="0"/>
              </a:spcAft>
              <a:buClrTx/>
              <a:buSzTx/>
              <a:tabLst/>
            </a:pPr>
            <a:r>
              <a:rPr kumimoji="0" lang="en-US" altLang="en-US" sz="5500" b="0" i="0" u="none" strike="noStrike" cap="none" normalizeH="0" baseline="0" dirty="0">
                <a:ln>
                  <a:noFill/>
                </a:ln>
                <a:solidFill>
                  <a:srgbClr val="000000"/>
                </a:solidFill>
                <a:effectLst/>
                <a:latin typeface="Verdana" panose="020B0604030504040204" pitchFamily="34" charset="0"/>
              </a:rPr>
              <a:t> </a:t>
            </a:r>
            <a:r>
              <a:rPr kumimoji="0" lang="en-US" altLang="en-US" sz="5500" b="0" i="0" u="none" strike="noStrike" cap="none" normalizeH="0" baseline="0" dirty="0">
                <a:ln>
                  <a:noFill/>
                </a:ln>
                <a:solidFill>
                  <a:srgbClr val="000000"/>
                </a:solidFill>
                <a:effectLst/>
                <a:latin typeface="MathJax_Math-italic"/>
              </a:rPr>
              <a:t>r</a:t>
            </a:r>
            <a:r>
              <a:rPr kumimoji="0" lang="en-US" altLang="en-US" sz="5500" b="0" i="0" u="none" strike="noStrike" cap="none" normalizeH="0" baseline="0" dirty="0">
                <a:ln>
                  <a:noFill/>
                </a:ln>
                <a:solidFill>
                  <a:srgbClr val="000000"/>
                </a:solidFill>
                <a:effectLst/>
                <a:latin typeface="MathJax_Main"/>
              </a:rPr>
              <a:t>!(</a:t>
            </a:r>
            <a:r>
              <a:rPr kumimoji="0" lang="en-US" altLang="en-US" sz="5500" b="0" i="0" u="none" strike="noStrike" cap="none" normalizeH="0" baseline="0" dirty="0">
                <a:ln>
                  <a:noFill/>
                </a:ln>
                <a:solidFill>
                  <a:srgbClr val="000000"/>
                </a:solidFill>
                <a:effectLst/>
                <a:latin typeface="MathJax_Math-italic"/>
              </a:rPr>
              <a:t>n</a:t>
            </a:r>
            <a:r>
              <a:rPr kumimoji="0" lang="en-US" altLang="en-US" sz="5500" b="0" i="0" u="none" strike="noStrike" cap="none" normalizeH="0" baseline="0" dirty="0">
                <a:ln>
                  <a:noFill/>
                </a:ln>
                <a:solidFill>
                  <a:srgbClr val="000000"/>
                </a:solidFill>
                <a:effectLst/>
                <a:latin typeface="MathJax_Main"/>
              </a:rPr>
              <a:t>−</a:t>
            </a:r>
            <a:r>
              <a:rPr kumimoji="0" lang="en-US" altLang="en-US" sz="5500" b="0" i="0" u="none" strike="noStrike" cap="none" normalizeH="0" baseline="0" dirty="0">
                <a:ln>
                  <a:noFill/>
                </a:ln>
                <a:solidFill>
                  <a:srgbClr val="000000"/>
                </a:solidFill>
                <a:effectLst/>
                <a:latin typeface="MathJax_Math-italic"/>
              </a:rPr>
              <a:t>r</a:t>
            </a:r>
            <a:r>
              <a:rPr kumimoji="0" lang="en-US" altLang="en-US" sz="5500" b="0" i="0" u="none" strike="noStrike" cap="none" normalizeH="0" baseline="0" dirty="0">
                <a:ln>
                  <a:noFill/>
                </a:ln>
                <a:solidFill>
                  <a:srgbClr val="000000"/>
                </a:solidFill>
                <a:effectLst/>
                <a:latin typeface="MathJax_Main"/>
              </a:rPr>
              <a:t>+1)!</a:t>
            </a:r>
            <a:r>
              <a:rPr kumimoji="0" lang="en-US" altLang="en-US" sz="5500" b="0" i="0" u="none" strike="noStrike" cap="none" normalizeH="0" baseline="0" dirty="0">
                <a:ln>
                  <a:noFill/>
                </a:ln>
                <a:solidFill>
                  <a:srgbClr val="000000"/>
                </a:solidFill>
                <a:effectLst/>
                <a:latin typeface="inherit"/>
              </a:rPr>
              <a:t>𝑟!(𝑛−𝑟+1)!</a:t>
            </a:r>
            <a:endParaRPr kumimoji="0" lang="en-US" altLang="en-US" sz="5500" b="0" i="0" u="none" strike="noStrike" cap="none" normalizeH="0" baseline="0" dirty="0">
              <a:ln>
                <a:noFill/>
              </a:ln>
              <a:solidFill>
                <a:srgbClr val="000000"/>
              </a:solidFill>
              <a:effectLst/>
              <a:latin typeface="Verdana" panose="020B060403050404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5500" b="0" i="0" u="none" strike="noStrike" cap="none" normalizeH="0" baseline="0" dirty="0">
                <a:ln>
                  <a:noFill/>
                </a:ln>
                <a:solidFill>
                  <a:srgbClr val="000000"/>
                </a:solidFill>
                <a:effectLst/>
                <a:latin typeface="Verdana" panose="020B0604030504040204" pitchFamily="34" charset="0"/>
              </a:rPr>
              <a:t>The number of permutations of n dissimilar elements when r specified things never come together is − </a:t>
            </a:r>
          </a:p>
          <a:p>
            <a:pPr marL="0" marR="0" lvl="0" indent="0" algn="l" defTabSz="914400" rtl="0" eaLnBrk="0" fontAlgn="base" latinLnBrk="0" hangingPunct="0">
              <a:lnSpc>
                <a:spcPct val="100000"/>
              </a:lnSpc>
              <a:spcBef>
                <a:spcPct val="0"/>
              </a:spcBef>
              <a:spcAft>
                <a:spcPct val="0"/>
              </a:spcAft>
              <a:buClrTx/>
              <a:buSzTx/>
              <a:tabLst/>
            </a:pPr>
            <a:r>
              <a:rPr kumimoji="0" lang="en-US" altLang="en-US" sz="5500" b="0" i="0" u="none" strike="noStrike" cap="none" normalizeH="0" baseline="0" dirty="0">
                <a:ln>
                  <a:noFill/>
                </a:ln>
                <a:solidFill>
                  <a:srgbClr val="000000"/>
                </a:solidFill>
                <a:effectLst/>
                <a:latin typeface="MathJax_Math-italic"/>
              </a:rPr>
              <a:t>n</a:t>
            </a:r>
            <a:r>
              <a:rPr kumimoji="0" lang="en-US" altLang="en-US" sz="5500" b="0" i="0" u="none" strike="noStrike" cap="none" normalizeH="0" baseline="0" dirty="0">
                <a:ln>
                  <a:noFill/>
                </a:ln>
                <a:solidFill>
                  <a:srgbClr val="000000"/>
                </a:solidFill>
                <a:effectLst/>
                <a:latin typeface="MathJax_Main"/>
              </a:rPr>
              <a:t>!–[</a:t>
            </a:r>
            <a:r>
              <a:rPr kumimoji="0" lang="en-US" altLang="en-US" sz="5500" b="0" i="0" u="none" strike="noStrike" cap="none" normalizeH="0" baseline="0" dirty="0">
                <a:ln>
                  <a:noFill/>
                </a:ln>
                <a:solidFill>
                  <a:srgbClr val="000000"/>
                </a:solidFill>
                <a:effectLst/>
                <a:latin typeface="MathJax_Math-italic"/>
              </a:rPr>
              <a:t>r</a:t>
            </a:r>
            <a:r>
              <a:rPr kumimoji="0" lang="en-US" altLang="en-US" sz="5500" b="0" i="0" u="none" strike="noStrike" cap="none" normalizeH="0" baseline="0" dirty="0">
                <a:ln>
                  <a:noFill/>
                </a:ln>
                <a:solidFill>
                  <a:srgbClr val="000000"/>
                </a:solidFill>
                <a:effectLst/>
                <a:latin typeface="MathJax_Main"/>
              </a:rPr>
              <a:t>!(</a:t>
            </a:r>
            <a:r>
              <a:rPr kumimoji="0" lang="en-US" altLang="en-US" sz="5500" b="0" i="0" u="none" strike="noStrike" cap="none" normalizeH="0" baseline="0" dirty="0">
                <a:ln>
                  <a:noFill/>
                </a:ln>
                <a:solidFill>
                  <a:srgbClr val="000000"/>
                </a:solidFill>
                <a:effectLst/>
                <a:latin typeface="MathJax_Math-italic"/>
              </a:rPr>
              <a:t>n</a:t>
            </a:r>
            <a:r>
              <a:rPr kumimoji="0" lang="en-US" altLang="en-US" sz="5500" b="0" i="0" u="none" strike="noStrike" cap="none" normalizeH="0" baseline="0" dirty="0">
                <a:ln>
                  <a:noFill/>
                </a:ln>
                <a:solidFill>
                  <a:srgbClr val="000000"/>
                </a:solidFill>
                <a:effectLst/>
                <a:latin typeface="MathJax_Main"/>
              </a:rPr>
              <a:t>−</a:t>
            </a:r>
            <a:r>
              <a:rPr kumimoji="0" lang="en-US" altLang="en-US" sz="5500" b="0" i="0" u="none" strike="noStrike" cap="none" normalizeH="0" baseline="0" dirty="0">
                <a:ln>
                  <a:noFill/>
                </a:ln>
                <a:solidFill>
                  <a:srgbClr val="000000"/>
                </a:solidFill>
                <a:effectLst/>
                <a:latin typeface="MathJax_Math-italic"/>
              </a:rPr>
              <a:t>r</a:t>
            </a:r>
            <a:r>
              <a:rPr kumimoji="0" lang="en-US" altLang="en-US" sz="5500" b="0" i="0" u="none" strike="noStrike" cap="none" normalizeH="0" baseline="0" dirty="0">
                <a:ln>
                  <a:noFill/>
                </a:ln>
                <a:solidFill>
                  <a:srgbClr val="000000"/>
                </a:solidFill>
                <a:effectLst/>
                <a:latin typeface="MathJax_Main"/>
              </a:rPr>
              <a:t>+1)!]</a:t>
            </a:r>
            <a:r>
              <a:rPr kumimoji="0" lang="en-US" altLang="en-US" sz="5500" b="0" i="0" u="none" strike="noStrike" cap="none" normalizeH="0" baseline="0" dirty="0">
                <a:ln>
                  <a:noFill/>
                </a:ln>
                <a:solidFill>
                  <a:srgbClr val="000000"/>
                </a:solidFill>
                <a:effectLst/>
                <a:latin typeface="inherit"/>
              </a:rPr>
              <a:t>𝑛!–[𝑟!(𝑛−𝑟+1)!]</a:t>
            </a:r>
            <a:endParaRPr kumimoji="0" lang="en-US" altLang="en-US" sz="5500" b="0" i="0" u="none" strike="noStrike" cap="none" normalizeH="0" baseline="0" dirty="0">
              <a:ln>
                <a:noFill/>
              </a:ln>
              <a:solidFill>
                <a:srgbClr val="000000"/>
              </a:solidFill>
              <a:effectLst/>
              <a:latin typeface="Verdana" panose="020B060403050404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5500" b="0" i="0" u="none" strike="noStrike" cap="none" normalizeH="0" baseline="0" dirty="0">
                <a:ln>
                  <a:noFill/>
                </a:ln>
                <a:solidFill>
                  <a:srgbClr val="000000"/>
                </a:solidFill>
                <a:effectLst/>
                <a:latin typeface="Verdana" panose="020B0604030504040204" pitchFamily="34" charset="0"/>
              </a:rPr>
              <a:t>The number of circular permutations of n different elements taken x elements at time = </a:t>
            </a:r>
            <a:r>
              <a:rPr kumimoji="0" lang="en-US" altLang="en-US" sz="5500" b="0" i="0" u="none" strike="noStrike" cap="none" normalizeH="0" baseline="0" dirty="0" err="1">
                <a:ln>
                  <a:noFill/>
                </a:ln>
                <a:solidFill>
                  <a:srgbClr val="000000"/>
                </a:solidFill>
                <a:effectLst/>
                <a:latin typeface="MathJax_Math-italic"/>
              </a:rPr>
              <a:t>npx</a:t>
            </a:r>
            <a:r>
              <a:rPr kumimoji="0" lang="en-US" altLang="en-US" sz="5500" b="0" i="0" u="none" strike="noStrike" cap="none" normalizeH="0" baseline="0" dirty="0">
                <a:ln>
                  <a:noFill/>
                </a:ln>
                <a:solidFill>
                  <a:srgbClr val="000000"/>
                </a:solidFill>
                <a:effectLst/>
                <a:latin typeface="MathJax_Main"/>
              </a:rPr>
              <a:t>/</a:t>
            </a:r>
            <a:r>
              <a:rPr kumimoji="0" lang="en-US" altLang="en-US" sz="5500" b="0" i="0" u="none" strike="noStrike" cap="none" normalizeH="0" baseline="0" dirty="0">
                <a:ln>
                  <a:noFill/>
                </a:ln>
                <a:solidFill>
                  <a:srgbClr val="000000"/>
                </a:solidFill>
                <a:effectLst/>
                <a:latin typeface="MathJax_Math-italic"/>
              </a:rPr>
              <a:t>x</a:t>
            </a:r>
            <a:r>
              <a:rPr kumimoji="0" lang="en-US" altLang="en-US" sz="5500" b="0" i="0" u="none" strike="noStrike" cap="none" normalizeH="0" baseline="0" dirty="0">
                <a:ln>
                  <a:noFill/>
                </a:ln>
                <a:solidFill>
                  <a:srgbClr val="000000"/>
                </a:solidFill>
                <a:effectLst/>
                <a:latin typeface="inherit"/>
              </a:rPr>
              <a:t>𝑛𝑝𝑥/𝑥</a:t>
            </a:r>
            <a:endParaRPr kumimoji="0" lang="en-US" altLang="en-US" sz="5500" b="0" i="0" u="none" strike="noStrike" cap="none" normalizeH="0" baseline="0" dirty="0">
              <a:ln>
                <a:noFill/>
              </a:ln>
              <a:solidFill>
                <a:srgbClr val="000000"/>
              </a:solidFill>
              <a:effectLst/>
              <a:latin typeface="Verdana" panose="020B060403050404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5500" b="0" i="0" u="none" strike="noStrike" cap="none" normalizeH="0" baseline="0" dirty="0">
                <a:ln>
                  <a:noFill/>
                </a:ln>
                <a:solidFill>
                  <a:srgbClr val="000000"/>
                </a:solidFill>
                <a:effectLst/>
                <a:latin typeface="Verdana" panose="020B0604030504040204" pitchFamily="34" charset="0"/>
              </a:rPr>
              <a:t>The number of circular permutations of n different things = </a:t>
            </a:r>
            <a:r>
              <a:rPr kumimoji="0" lang="en-US" altLang="en-US" sz="5500" b="0" i="0" u="none" strike="noStrike" cap="none" normalizeH="0" baseline="0" dirty="0" err="1">
                <a:ln>
                  <a:noFill/>
                </a:ln>
                <a:solidFill>
                  <a:srgbClr val="000000"/>
                </a:solidFill>
                <a:effectLst/>
                <a:latin typeface="MathJax_Math-italic"/>
              </a:rPr>
              <a:t>npn</a:t>
            </a:r>
            <a:r>
              <a:rPr kumimoji="0" lang="en-US" altLang="en-US" sz="5500" b="0" i="0" u="none" strike="noStrike" cap="none" normalizeH="0" baseline="0" dirty="0">
                <a:ln>
                  <a:noFill/>
                </a:ln>
                <a:solidFill>
                  <a:srgbClr val="000000"/>
                </a:solidFill>
                <a:effectLst/>
                <a:latin typeface="MathJax_Main"/>
              </a:rPr>
              <a:t>/</a:t>
            </a:r>
            <a:r>
              <a:rPr kumimoji="0" lang="en-US" altLang="en-US" sz="5500" b="0" i="0" u="none" strike="noStrike" cap="none" normalizeH="0" baseline="0" dirty="0">
                <a:ln>
                  <a:noFill/>
                </a:ln>
                <a:solidFill>
                  <a:srgbClr val="000000"/>
                </a:solidFill>
                <a:effectLst/>
                <a:latin typeface="MathJax_Math-italic"/>
              </a:rPr>
              <a:t>n</a:t>
            </a:r>
            <a:endParaRPr kumimoji="0" lang="en-US" altLang="en-US" sz="5500" b="0" i="0" u="none" strike="noStrike" cap="none" normalizeH="0" baseline="0" dirty="0">
              <a:ln>
                <a:noFill/>
              </a:ln>
              <a:solidFill>
                <a:srgbClr val="000000"/>
              </a:solidFill>
              <a:effectLst/>
              <a:latin typeface="Verdana" panose="020B060403050404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3200" b="0" i="0" u="none" strike="noStrike" cap="none" normalizeH="0" baseline="0" dirty="0">
                <a:ln>
                  <a:noFill/>
                </a:ln>
                <a:solidFill>
                  <a:schemeClr val="tx1"/>
                </a:solidFill>
                <a:effectLst/>
              </a:rPr>
              <a:t/>
            </a:r>
            <a:br>
              <a:rPr kumimoji="0" lang="en-US" altLang="en-US" sz="3200" b="0" i="0" u="none" strike="noStrike" cap="none" normalizeH="0" baseline="0" dirty="0">
                <a:ln>
                  <a:noFill/>
                </a:ln>
                <a:solidFill>
                  <a:schemeClr val="tx1"/>
                </a:solidFill>
                <a:effectLst/>
              </a:rPr>
            </a:br>
            <a:endParaRPr kumimoji="0" lang="en-US" altLang="en-US" sz="3200" b="0" i="0" u="none" strike="noStrike" cap="none" normalizeH="0" baseline="0" dirty="0">
              <a:ln>
                <a:noFill/>
              </a:ln>
              <a:solidFill>
                <a:schemeClr val="tx1"/>
              </a:solidFill>
              <a:effectLst/>
              <a:latin typeface="Arial" panose="020B0604020202020204" pitchFamily="34" charset="0"/>
            </a:endParaRPr>
          </a:p>
          <a:p>
            <a:endParaRPr lang="en-IN" dirty="0"/>
          </a:p>
        </p:txBody>
      </p:sp>
    </p:spTree>
    <p:extLst>
      <p:ext uri="{BB962C8B-B14F-4D97-AF65-F5344CB8AC3E}">
        <p14:creationId xmlns="" xmlns:p14="http://schemas.microsoft.com/office/powerpoint/2010/main" val="35603140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335C76A-2378-A9FA-DB98-76C5A1DE3D30}"/>
              </a:ext>
            </a:extLst>
          </p:cNvPr>
          <p:cNvSpPr>
            <a:spLocks noGrp="1"/>
          </p:cNvSpPr>
          <p:nvPr>
            <p:ph type="title"/>
          </p:nvPr>
        </p:nvSpPr>
        <p:spPr/>
        <p:txBody>
          <a:bodyPr>
            <a:normAutofit fontScale="90000"/>
          </a:bodyPr>
          <a:lstStyle/>
          <a:p>
            <a:r>
              <a:rPr lang="en-IN" b="0" i="0" dirty="0">
                <a:solidFill>
                  <a:srgbClr val="000000"/>
                </a:solidFill>
                <a:effectLst/>
                <a:latin typeface="Arial Black" panose="020B0A04020102020204" pitchFamily="34" charset="0"/>
              </a:rPr>
              <a:t>Combinations</a:t>
            </a:r>
            <a:r>
              <a:rPr lang="en-IN" b="0" i="0" dirty="0">
                <a:solidFill>
                  <a:srgbClr val="000000"/>
                </a:solidFill>
                <a:effectLst/>
                <a:latin typeface="var(--ff-lato)"/>
              </a:rPr>
              <a:t/>
            </a:r>
            <a:br>
              <a:rPr lang="en-IN" b="0" i="0" dirty="0">
                <a:solidFill>
                  <a:srgbClr val="000000"/>
                </a:solidFill>
                <a:effectLst/>
                <a:latin typeface="var(--ff-lato)"/>
              </a:rPr>
            </a:br>
            <a:endParaRPr lang="en-IN" dirty="0"/>
          </a:p>
        </p:txBody>
      </p:sp>
      <p:sp>
        <p:nvSpPr>
          <p:cNvPr id="3" name="Content Placeholder 2">
            <a:extLst>
              <a:ext uri="{FF2B5EF4-FFF2-40B4-BE49-F238E27FC236}">
                <a16:creationId xmlns="" xmlns:a16="http://schemas.microsoft.com/office/drawing/2014/main" id="{74AF3099-D79A-6621-EA48-44AE0F29C199}"/>
              </a:ext>
            </a:extLst>
          </p:cNvPr>
          <p:cNvSpPr>
            <a:spLocks noGrp="1"/>
          </p:cNvSpPr>
          <p:nvPr>
            <p:ph idx="1"/>
          </p:nvPr>
        </p:nvSpPr>
        <p:spPr/>
        <p:txBody>
          <a:bodyPr>
            <a:normAutofit fontScale="85000" lnSpcReduction="20000"/>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800" b="0" i="0" u="none" strike="noStrike" cap="none" normalizeH="0" baseline="0" dirty="0">
                <a:ln>
                  <a:noFill/>
                </a:ln>
                <a:solidFill>
                  <a:srgbClr val="000000"/>
                </a:solidFill>
                <a:effectLst/>
                <a:latin typeface="Verdana" panose="020B0604030504040204" pitchFamily="34" charset="0"/>
              </a:rPr>
              <a:t>A </a:t>
            </a:r>
            <a:r>
              <a:rPr kumimoji="0" lang="en-US" altLang="en-US" sz="3200" b="1" i="0" u="none" strike="noStrike" cap="none" normalizeH="0" baseline="0" dirty="0">
                <a:ln>
                  <a:noFill/>
                </a:ln>
                <a:solidFill>
                  <a:srgbClr val="000000"/>
                </a:solidFill>
                <a:effectLst/>
                <a:latin typeface="inherit"/>
              </a:rPr>
              <a:t>combination</a:t>
            </a:r>
            <a:r>
              <a:rPr kumimoji="0" lang="en-US" altLang="en-US" sz="2800" b="0" i="0" u="none" strike="noStrike" cap="none" normalizeH="0" baseline="0" dirty="0">
                <a:ln>
                  <a:noFill/>
                </a:ln>
                <a:solidFill>
                  <a:srgbClr val="000000"/>
                </a:solidFill>
                <a:effectLst/>
                <a:latin typeface="Verdana" panose="020B0604030504040204" pitchFamily="34" charset="0"/>
              </a:rPr>
              <a:t> is selection of some given elements in which order does not matter.</a:t>
            </a:r>
            <a:endParaRPr kumimoji="0" lang="en-US" altLang="en-US" sz="2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2800" b="0" i="0" u="none" strike="noStrike" cap="none" normalizeH="0" baseline="0" dirty="0">
              <a:ln>
                <a:noFill/>
              </a:ln>
              <a:solidFill>
                <a:srgbClr val="000000"/>
              </a:solidFill>
              <a:effectLst/>
              <a:latin typeface="Verdana" panose="020B060403050404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800" b="0" i="0" u="none" strike="noStrike" cap="none" normalizeH="0" baseline="0" dirty="0">
                <a:ln>
                  <a:noFill/>
                </a:ln>
                <a:solidFill>
                  <a:srgbClr val="000000"/>
                </a:solidFill>
                <a:effectLst/>
                <a:latin typeface="Verdana" panose="020B0604030504040204" pitchFamily="34" charset="0"/>
              </a:rPr>
              <a:t>The number of all combinations of n things, taken r at a time is −</a:t>
            </a:r>
            <a:endParaRPr kumimoji="0" lang="en-US" altLang="en-US" sz="2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3200" b="1" i="0" u="none" strike="noStrike" cap="none" normalizeH="0" baseline="0" dirty="0">
              <a:ln>
                <a:noFill/>
              </a:ln>
              <a:solidFill>
                <a:schemeClr val="tx1"/>
              </a:solidFill>
              <a:effectLst/>
              <a:latin typeface="MathJax_Math-italic"/>
            </a:endParaRPr>
          </a:p>
          <a:p>
            <a:pPr marL="0" marR="0" lvl="0" indent="0" algn="l" defTabSz="914400" rtl="0" eaLnBrk="0" fontAlgn="base" latinLnBrk="0" hangingPunct="0">
              <a:lnSpc>
                <a:spcPct val="100000"/>
              </a:lnSpc>
              <a:spcBef>
                <a:spcPct val="0"/>
              </a:spcBef>
              <a:spcAft>
                <a:spcPct val="0"/>
              </a:spcAft>
              <a:buClrTx/>
              <a:buSzTx/>
              <a:buFontTx/>
              <a:buNone/>
              <a:tabLst/>
            </a:pPr>
            <a:r>
              <a:rPr lang="en-US" altLang="en-US" sz="3200" b="1" dirty="0">
                <a:latin typeface="MathJax_Math-italic"/>
              </a:rPr>
              <a:t>                                                                                       </a:t>
            </a:r>
            <a:r>
              <a:rPr kumimoji="0" lang="en-US" altLang="en-US" sz="3200" b="1" i="0" u="none" strike="noStrike" cap="none" normalizeH="0" baseline="0" dirty="0" err="1">
                <a:ln>
                  <a:noFill/>
                </a:ln>
                <a:solidFill>
                  <a:schemeClr val="tx1"/>
                </a:solidFill>
                <a:effectLst/>
                <a:latin typeface="MathJax_Math-italic"/>
              </a:rPr>
              <a:t>nCr</a:t>
            </a:r>
            <a:r>
              <a:rPr kumimoji="0" lang="en-US" altLang="en-US" sz="3200" b="1" i="0" u="none" strike="noStrike" cap="none" normalizeH="0" baseline="0" dirty="0">
                <a:ln>
                  <a:noFill/>
                </a:ln>
                <a:solidFill>
                  <a:schemeClr val="tx1"/>
                </a:solidFill>
                <a:effectLst/>
                <a:latin typeface="MathJax_Main"/>
              </a:rPr>
              <a:t>=</a:t>
            </a:r>
            <a:r>
              <a:rPr kumimoji="0" lang="en-US" altLang="en-US" sz="3200" b="1" i="0" u="none" strike="noStrike" cap="none" normalizeH="0" baseline="0" dirty="0" err="1">
                <a:ln>
                  <a:noFill/>
                </a:ln>
                <a:solidFill>
                  <a:schemeClr val="tx1"/>
                </a:solidFill>
                <a:effectLst/>
                <a:latin typeface="MathJax_Math-italic"/>
              </a:rPr>
              <a:t>n</a:t>
            </a:r>
            <a:r>
              <a:rPr kumimoji="0" lang="en-US" altLang="en-US" sz="3200" b="1" i="0" u="none" strike="noStrike" cap="none" normalizeH="0" baseline="0" dirty="0" err="1">
                <a:ln>
                  <a:noFill/>
                </a:ln>
                <a:solidFill>
                  <a:schemeClr val="tx1"/>
                </a:solidFill>
                <a:effectLst/>
                <a:latin typeface="MathJax_Main"/>
              </a:rPr>
              <a:t>!</a:t>
            </a:r>
            <a:r>
              <a:rPr kumimoji="0" lang="en-US" altLang="en-US" sz="3200" b="1" i="0" u="none" strike="noStrike" cap="none" normalizeH="0" baseline="0" dirty="0" err="1">
                <a:ln>
                  <a:noFill/>
                </a:ln>
                <a:solidFill>
                  <a:schemeClr val="tx1"/>
                </a:solidFill>
                <a:effectLst/>
                <a:latin typeface="MathJax_Math-italic"/>
              </a:rPr>
              <a:t>r</a:t>
            </a:r>
            <a:r>
              <a:rPr kumimoji="0" lang="en-US" altLang="en-US" sz="3200" b="1" i="0" u="none" strike="noStrike" cap="none" normalizeH="0" baseline="0" dirty="0">
                <a:ln>
                  <a:noFill/>
                </a:ln>
                <a:solidFill>
                  <a:schemeClr val="tx1"/>
                </a:solidFill>
                <a:effectLst/>
                <a:latin typeface="MathJax_Main"/>
              </a:rPr>
              <a:t>!(</a:t>
            </a:r>
            <a:r>
              <a:rPr kumimoji="0" lang="en-US" altLang="en-US" sz="3200" b="1" i="0" u="none" strike="noStrike" cap="none" normalizeH="0" baseline="0" dirty="0">
                <a:ln>
                  <a:noFill/>
                </a:ln>
                <a:solidFill>
                  <a:schemeClr val="tx1"/>
                </a:solidFill>
                <a:effectLst/>
                <a:latin typeface="MathJax_Math-italic"/>
              </a:rPr>
              <a:t>n</a:t>
            </a:r>
            <a:r>
              <a:rPr kumimoji="0" lang="en-US" altLang="en-US" sz="3200" b="1" i="0" u="none" strike="noStrike" cap="none" normalizeH="0" baseline="0" dirty="0">
                <a:ln>
                  <a:noFill/>
                </a:ln>
                <a:solidFill>
                  <a:schemeClr val="tx1"/>
                </a:solidFill>
                <a:effectLst/>
                <a:latin typeface="MathJax_Main"/>
              </a:rPr>
              <a:t>−</a:t>
            </a:r>
            <a:r>
              <a:rPr kumimoji="0" lang="en-US" altLang="en-US" sz="3200" b="1" i="0" u="none" strike="noStrike" cap="none" normalizeH="0" baseline="0" dirty="0">
                <a:ln>
                  <a:noFill/>
                </a:ln>
                <a:solidFill>
                  <a:schemeClr val="tx1"/>
                </a:solidFill>
                <a:effectLst/>
                <a:latin typeface="MathJax_Math-italic"/>
              </a:rPr>
              <a:t>r</a:t>
            </a:r>
            <a:r>
              <a:rPr kumimoji="0" lang="en-US" altLang="en-US" sz="3200" b="1" i="0" u="none" strike="noStrike" cap="none" normalizeH="0" baseline="0" dirty="0">
                <a:ln>
                  <a:noFill/>
                </a:ln>
                <a:solidFill>
                  <a:schemeClr val="tx1"/>
                </a:solidFill>
                <a:effectLst/>
                <a:latin typeface="MathJax_Main"/>
              </a:rPr>
              <a:t>)!</a:t>
            </a:r>
            <a:endParaRPr kumimoji="0" lang="en-US" altLang="en-US" sz="3200" b="1"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800" b="0" i="0" u="none" strike="noStrike" cap="none" normalizeH="0" baseline="0" dirty="0">
                <a:ln>
                  <a:noFill/>
                </a:ln>
                <a:solidFill>
                  <a:schemeClr val="tx1"/>
                </a:solidFill>
                <a:effectLst/>
                <a:latin typeface="Arial" panose="020B0604020202020204" pitchFamily="34" charset="0"/>
              </a:rPr>
              <a:t/>
            </a:r>
            <a:br>
              <a:rPr kumimoji="0" lang="en-US" altLang="en-US" sz="2800" b="0" i="0" u="none" strike="noStrike" cap="none" normalizeH="0" baseline="0" dirty="0">
                <a:ln>
                  <a:noFill/>
                </a:ln>
                <a:solidFill>
                  <a:schemeClr val="tx1"/>
                </a:solidFill>
                <a:effectLst/>
                <a:latin typeface="Arial" panose="020B0604020202020204" pitchFamily="34" charset="0"/>
              </a:rPr>
            </a:br>
            <a:endParaRPr kumimoji="0" lang="en-US" altLang="en-US" sz="2800" b="0" i="0" u="none" strike="noStrike" cap="none" normalizeH="0" baseline="0" dirty="0">
              <a:ln>
                <a:noFill/>
              </a:ln>
              <a:solidFill>
                <a:schemeClr val="tx1"/>
              </a:solidFill>
              <a:effectLst/>
              <a:latin typeface="Arial" panose="020B0604020202020204" pitchFamily="34" charset="0"/>
            </a:endParaRPr>
          </a:p>
          <a:p>
            <a:endParaRPr lang="en-IN" dirty="0"/>
          </a:p>
        </p:txBody>
      </p:sp>
    </p:spTree>
    <p:extLst>
      <p:ext uri="{BB962C8B-B14F-4D97-AF65-F5344CB8AC3E}">
        <p14:creationId xmlns="" xmlns:p14="http://schemas.microsoft.com/office/powerpoint/2010/main" val="31712983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328B58A-D55E-9690-16EE-634CFF33F733}"/>
              </a:ext>
            </a:extLst>
          </p:cNvPr>
          <p:cNvSpPr>
            <a:spLocks noGrp="1"/>
          </p:cNvSpPr>
          <p:nvPr>
            <p:ph type="title"/>
          </p:nvPr>
        </p:nvSpPr>
        <p:spPr/>
        <p:txBody>
          <a:bodyPr/>
          <a:lstStyle/>
          <a:p>
            <a:r>
              <a:rPr lang="en-IN" b="0" i="0" dirty="0">
                <a:solidFill>
                  <a:srgbClr val="000000"/>
                </a:solidFill>
                <a:effectLst/>
                <a:latin typeface="Arial Black" panose="020B0A04020102020204" pitchFamily="34" charset="0"/>
              </a:rPr>
              <a:t>Pigeonhole Principle</a:t>
            </a:r>
            <a:endParaRPr lang="en-IN" dirty="0"/>
          </a:p>
        </p:txBody>
      </p:sp>
      <p:sp>
        <p:nvSpPr>
          <p:cNvPr id="3" name="Content Placeholder 2">
            <a:extLst>
              <a:ext uri="{FF2B5EF4-FFF2-40B4-BE49-F238E27FC236}">
                <a16:creationId xmlns="" xmlns:a16="http://schemas.microsoft.com/office/drawing/2014/main" id="{D3DDF125-620C-6AAB-7A2D-CE594D2C409C}"/>
              </a:ext>
            </a:extLst>
          </p:cNvPr>
          <p:cNvSpPr>
            <a:spLocks noGrp="1"/>
          </p:cNvSpPr>
          <p:nvPr>
            <p:ph idx="1"/>
          </p:nvPr>
        </p:nvSpPr>
        <p:spPr/>
        <p:txBody>
          <a:bodyPr>
            <a:normAutofit fontScale="62500" lnSpcReduction="20000"/>
          </a:bodyPr>
          <a:lstStyle/>
          <a:p>
            <a:pPr algn="l"/>
            <a:r>
              <a:rPr lang="en-US" sz="3200" b="1" i="0" dirty="0">
                <a:solidFill>
                  <a:srgbClr val="000000"/>
                </a:solidFill>
                <a:effectLst/>
                <a:latin typeface="inherit"/>
              </a:rPr>
              <a:t>Pigeonhole Principle</a:t>
            </a:r>
            <a:r>
              <a:rPr lang="en-US" sz="3200" b="0" i="0" dirty="0">
                <a:solidFill>
                  <a:srgbClr val="000000"/>
                </a:solidFill>
                <a:effectLst/>
                <a:latin typeface="Verdana" panose="020B0604030504040204" pitchFamily="34" charset="0"/>
              </a:rPr>
              <a:t> </a:t>
            </a:r>
            <a:r>
              <a:rPr lang="en-US" sz="2800" b="0" i="0" dirty="0">
                <a:solidFill>
                  <a:srgbClr val="000000"/>
                </a:solidFill>
                <a:effectLst/>
                <a:latin typeface="Verdana" panose="020B0604030504040204" pitchFamily="34" charset="0"/>
              </a:rPr>
              <a:t>states that if there are fewer pigeon holes than total number of pigeons and each pigeon is put in a pigeon hole, then there must be at least one pigeon hole with more than one pigeon. If n pigeons are put into m pigeonholes where n &gt; m, there's a hole with more than one pigeon.</a:t>
            </a:r>
          </a:p>
          <a:p>
            <a:r>
              <a:rPr lang="en-US" dirty="0"/>
              <a:t/>
            </a:r>
            <a:br>
              <a:rPr lang="en-US" dirty="0"/>
            </a:br>
            <a:r>
              <a:rPr lang="en-IN" sz="2800" b="0" i="0" dirty="0">
                <a:effectLst/>
                <a:latin typeface="Stencil" panose="040409050D0802020404" pitchFamily="82" charset="0"/>
              </a:rPr>
              <a:t>Examples</a:t>
            </a:r>
          </a:p>
          <a:p>
            <a:pPr algn="just">
              <a:buFont typeface="Arial" panose="020B0604020202020204" pitchFamily="34" charset="0"/>
              <a:buChar char="•"/>
            </a:pPr>
            <a:r>
              <a:rPr lang="en-US" sz="2800" b="0" i="0" dirty="0">
                <a:solidFill>
                  <a:srgbClr val="000000"/>
                </a:solidFill>
                <a:effectLst/>
                <a:latin typeface="Verdana" panose="020B0604030504040204" pitchFamily="34" charset="0"/>
              </a:rPr>
              <a:t>Ten men are in a room and they are taking part in handshakes. If each person shakes hands at least once and no man shakes the same man’s hand more than once then two men took part in the same number of handshakes.</a:t>
            </a:r>
          </a:p>
          <a:p>
            <a:pPr algn="just">
              <a:buFont typeface="Arial" panose="020B0604020202020204" pitchFamily="34" charset="0"/>
              <a:buChar char="•"/>
            </a:pPr>
            <a:r>
              <a:rPr lang="en-US" sz="2800" b="0" i="0" dirty="0">
                <a:solidFill>
                  <a:srgbClr val="000000"/>
                </a:solidFill>
                <a:effectLst/>
                <a:latin typeface="Verdana" panose="020B0604030504040204" pitchFamily="34" charset="0"/>
              </a:rPr>
              <a:t>There must be at least two people in a class of 30 whose names start with the same alphabet.</a:t>
            </a:r>
          </a:p>
          <a:p>
            <a:endParaRPr lang="en-IN" dirty="0"/>
          </a:p>
        </p:txBody>
      </p:sp>
    </p:spTree>
    <p:extLst>
      <p:ext uri="{BB962C8B-B14F-4D97-AF65-F5344CB8AC3E}">
        <p14:creationId xmlns="" xmlns:p14="http://schemas.microsoft.com/office/powerpoint/2010/main" val="12326567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F9A68D8-F0AD-D4C2-E78B-967016888D2A}"/>
              </a:ext>
            </a:extLst>
          </p:cNvPr>
          <p:cNvSpPr>
            <a:spLocks noGrp="1"/>
          </p:cNvSpPr>
          <p:nvPr>
            <p:ph type="title"/>
          </p:nvPr>
        </p:nvSpPr>
        <p:spPr/>
        <p:txBody>
          <a:bodyPr>
            <a:normAutofit fontScale="90000"/>
          </a:bodyPr>
          <a:lstStyle/>
          <a:p>
            <a:r>
              <a:rPr lang="en-IN" b="1" i="0" dirty="0">
                <a:solidFill>
                  <a:srgbClr val="000000"/>
                </a:solidFill>
                <a:effectLst/>
                <a:latin typeface="var(--ff-lato)"/>
              </a:rPr>
              <a:t>The Inclusion-Exclusion principle</a:t>
            </a:r>
            <a:r>
              <a:rPr lang="en-IN" b="0" i="0" dirty="0">
                <a:solidFill>
                  <a:srgbClr val="000000"/>
                </a:solidFill>
                <a:effectLst/>
                <a:latin typeface="var(--ff-lato)"/>
              </a:rPr>
              <a:t/>
            </a:r>
            <a:br>
              <a:rPr lang="en-IN" b="0" i="0" dirty="0">
                <a:solidFill>
                  <a:srgbClr val="000000"/>
                </a:solidFill>
                <a:effectLst/>
                <a:latin typeface="var(--ff-lato)"/>
              </a:rPr>
            </a:br>
            <a:endParaRPr lang="en-IN" dirty="0"/>
          </a:p>
        </p:txBody>
      </p:sp>
      <p:sp>
        <p:nvSpPr>
          <p:cNvPr id="3" name="Content Placeholder 2">
            <a:extLst>
              <a:ext uri="{FF2B5EF4-FFF2-40B4-BE49-F238E27FC236}">
                <a16:creationId xmlns="" xmlns:a16="http://schemas.microsoft.com/office/drawing/2014/main" id="{C3332471-3A83-B84D-7346-E78E77849A13}"/>
              </a:ext>
            </a:extLst>
          </p:cNvPr>
          <p:cNvSpPr>
            <a:spLocks noGrp="1"/>
          </p:cNvSpPr>
          <p:nvPr>
            <p:ph idx="1"/>
          </p:nvPr>
        </p:nvSpPr>
        <p:spPr/>
        <p:txBody>
          <a:bodyPr>
            <a:normAutofit fontScale="92500" lnSpcReduction="20000"/>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800" b="0" i="0" u="none" strike="noStrike" cap="none" normalizeH="0" baseline="0" dirty="0">
                <a:ln>
                  <a:noFill/>
                </a:ln>
                <a:solidFill>
                  <a:srgbClr val="000000"/>
                </a:solidFill>
                <a:effectLst/>
                <a:latin typeface="Verdana" panose="020B0604030504040204" pitchFamily="34" charset="0"/>
              </a:rPr>
              <a:t>The </a:t>
            </a:r>
            <a:r>
              <a:rPr kumimoji="0" lang="en-US" altLang="en-US" sz="2800" b="1" i="0" u="none" strike="noStrike" cap="none" normalizeH="0" baseline="0" dirty="0">
                <a:ln>
                  <a:noFill/>
                </a:ln>
                <a:solidFill>
                  <a:srgbClr val="000000"/>
                </a:solidFill>
                <a:effectLst/>
                <a:latin typeface="inherit"/>
              </a:rPr>
              <a:t>Inclusion-exclusion principle</a:t>
            </a:r>
            <a:r>
              <a:rPr kumimoji="0" lang="en-US" altLang="en-US" sz="2800" b="0" i="0" u="none" strike="noStrike" cap="none" normalizeH="0" baseline="0" dirty="0">
                <a:ln>
                  <a:noFill/>
                </a:ln>
                <a:solidFill>
                  <a:srgbClr val="000000"/>
                </a:solidFill>
                <a:effectLst/>
                <a:latin typeface="Verdana" panose="020B0604030504040204" pitchFamily="34" charset="0"/>
              </a:rPr>
              <a:t> computes the cardinal number of the union of multiple non-disjoint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800" b="0" i="0" u="none" strike="noStrike" cap="none" normalizeH="0" baseline="0" dirty="0">
                <a:ln>
                  <a:noFill/>
                </a:ln>
                <a:solidFill>
                  <a:srgbClr val="000000"/>
                </a:solidFill>
                <a:effectLst/>
                <a:latin typeface="Verdana" panose="020B0604030504040204" pitchFamily="34" charset="0"/>
              </a:rPr>
              <a:t>sets. For two sets A and B, the principle states −</a:t>
            </a:r>
            <a:endParaRPr kumimoji="0" lang="en-US" altLang="en-US" sz="2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a:ln>
                  <a:noFill/>
                </a:ln>
                <a:solidFill>
                  <a:srgbClr val="000000"/>
                </a:solidFill>
                <a:effectLst/>
                <a:latin typeface="MathJax_Main"/>
              </a:rPr>
              <a:t>|</a:t>
            </a:r>
            <a:r>
              <a:rPr kumimoji="0" lang="en-US" altLang="en-US" sz="2000" b="1" i="0" u="none" strike="noStrike" cap="none" normalizeH="0" baseline="0" dirty="0">
                <a:ln>
                  <a:noFill/>
                </a:ln>
                <a:solidFill>
                  <a:srgbClr val="000000"/>
                </a:solidFill>
                <a:effectLst/>
                <a:latin typeface="MathJax_Math-italic"/>
              </a:rPr>
              <a:t>A</a:t>
            </a:r>
            <a:r>
              <a:rPr kumimoji="0" lang="en-US" altLang="en-US" sz="2000" b="1" i="0" u="none" strike="noStrike" cap="none" normalizeH="0" baseline="0" dirty="0">
                <a:ln>
                  <a:noFill/>
                </a:ln>
                <a:solidFill>
                  <a:srgbClr val="000000"/>
                </a:solidFill>
                <a:effectLst/>
                <a:latin typeface="MathJax_Main"/>
              </a:rPr>
              <a:t>∪</a:t>
            </a:r>
            <a:r>
              <a:rPr kumimoji="0" lang="en-US" altLang="en-US" sz="2000" b="1" i="0" u="none" strike="noStrike" cap="none" normalizeH="0" baseline="0" dirty="0">
                <a:ln>
                  <a:noFill/>
                </a:ln>
                <a:solidFill>
                  <a:srgbClr val="000000"/>
                </a:solidFill>
                <a:effectLst/>
                <a:latin typeface="MathJax_Math-italic"/>
              </a:rPr>
              <a:t>B</a:t>
            </a:r>
            <a:r>
              <a:rPr kumimoji="0" lang="en-US" altLang="en-US" sz="2000" b="1" i="0" u="none" strike="noStrike" cap="none" normalizeH="0" baseline="0" dirty="0">
                <a:ln>
                  <a:noFill/>
                </a:ln>
                <a:solidFill>
                  <a:srgbClr val="000000"/>
                </a:solidFill>
                <a:effectLst/>
                <a:latin typeface="MathJax_Main"/>
              </a:rPr>
              <a:t>|=|</a:t>
            </a:r>
            <a:r>
              <a:rPr kumimoji="0" lang="en-US" altLang="en-US" sz="2000" b="1" i="0" u="none" strike="noStrike" cap="none" normalizeH="0" baseline="0" dirty="0">
                <a:ln>
                  <a:noFill/>
                </a:ln>
                <a:solidFill>
                  <a:srgbClr val="000000"/>
                </a:solidFill>
                <a:effectLst/>
                <a:latin typeface="MathJax_Math-italic"/>
              </a:rPr>
              <a:t>A</a:t>
            </a:r>
            <a:r>
              <a:rPr kumimoji="0" lang="en-US" altLang="en-US" sz="2000" b="1" i="0" u="none" strike="noStrike" cap="none" normalizeH="0" baseline="0" dirty="0">
                <a:ln>
                  <a:noFill/>
                </a:ln>
                <a:solidFill>
                  <a:srgbClr val="000000"/>
                </a:solidFill>
                <a:effectLst/>
                <a:latin typeface="MathJax_Main"/>
              </a:rPr>
              <a:t>|+|</a:t>
            </a:r>
            <a:r>
              <a:rPr kumimoji="0" lang="en-US" altLang="en-US" sz="2000" b="1" i="0" u="none" strike="noStrike" cap="none" normalizeH="0" baseline="0" dirty="0">
                <a:ln>
                  <a:noFill/>
                </a:ln>
                <a:solidFill>
                  <a:srgbClr val="000000"/>
                </a:solidFill>
                <a:effectLst/>
                <a:latin typeface="MathJax_Math-italic"/>
              </a:rPr>
              <a:t>B</a:t>
            </a:r>
            <a:r>
              <a:rPr kumimoji="0" lang="en-US" altLang="en-US" sz="2000" b="1" i="0" u="none" strike="noStrike" cap="none" normalizeH="0" baseline="0" dirty="0">
                <a:ln>
                  <a:noFill/>
                </a:ln>
                <a:solidFill>
                  <a:srgbClr val="000000"/>
                </a:solidFill>
                <a:effectLst/>
                <a:latin typeface="MathJax_Main"/>
              </a:rPr>
              <a:t>|−|</a:t>
            </a:r>
            <a:r>
              <a:rPr kumimoji="0" lang="en-US" altLang="en-US" sz="2000" b="1" i="0" u="none" strike="noStrike" cap="none" normalizeH="0" baseline="0" dirty="0">
                <a:ln>
                  <a:noFill/>
                </a:ln>
                <a:solidFill>
                  <a:srgbClr val="000000"/>
                </a:solidFill>
                <a:effectLst/>
                <a:latin typeface="MathJax_Math-italic"/>
              </a:rPr>
              <a:t>A</a:t>
            </a:r>
            <a:r>
              <a:rPr kumimoji="0" lang="en-US" altLang="en-US" sz="2000" b="1" i="0" u="none" strike="noStrike" cap="none" normalizeH="0" baseline="0" dirty="0">
                <a:ln>
                  <a:noFill/>
                </a:ln>
                <a:solidFill>
                  <a:srgbClr val="000000"/>
                </a:solidFill>
                <a:effectLst/>
                <a:latin typeface="MathJax_Main"/>
              </a:rPr>
              <a:t>∩</a:t>
            </a:r>
            <a:r>
              <a:rPr kumimoji="0" lang="en-US" altLang="en-US" sz="2000" b="1" i="0" u="none" strike="noStrike" cap="none" normalizeH="0" baseline="0" dirty="0">
                <a:ln>
                  <a:noFill/>
                </a:ln>
                <a:solidFill>
                  <a:srgbClr val="000000"/>
                </a:solidFill>
                <a:effectLst/>
                <a:latin typeface="MathJax_Math-italic"/>
              </a:rPr>
              <a:t>B</a:t>
            </a:r>
            <a:r>
              <a:rPr kumimoji="0" lang="en-US" altLang="en-US" sz="2000" b="1" i="0" u="none" strike="noStrike" cap="none" normalizeH="0" baseline="0" dirty="0">
                <a:ln>
                  <a:noFill/>
                </a:ln>
                <a:solidFill>
                  <a:srgbClr val="000000"/>
                </a:solidFill>
                <a:effectLst/>
                <a:latin typeface="MathJax_Main"/>
              </a:rPr>
              <a:t>|</a:t>
            </a:r>
            <a:r>
              <a:rPr kumimoji="0" lang="en-US" altLang="en-US" sz="2000" b="1" i="0" u="none" strike="noStrike" cap="none" normalizeH="0" baseline="0" dirty="0">
                <a:ln>
                  <a:noFill/>
                </a:ln>
                <a:solidFill>
                  <a:srgbClr val="000000"/>
                </a:solidFill>
                <a:effectLst/>
                <a:latin typeface="inherit"/>
              </a:rPr>
              <a:t>|𝐴∪𝐵|=|𝐴|+|𝐵|−|𝐴∩𝐵|</a:t>
            </a:r>
            <a:endParaRPr kumimoji="0" lang="en-US" altLang="en-US" sz="2000" b="1"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800" b="0" i="0" u="none" strike="noStrike" cap="none" normalizeH="0" baseline="0" dirty="0">
                <a:ln>
                  <a:noFill/>
                </a:ln>
                <a:solidFill>
                  <a:srgbClr val="000000"/>
                </a:solidFill>
                <a:effectLst/>
                <a:latin typeface="Verdana" panose="020B0604030504040204" pitchFamily="34" charset="0"/>
              </a:rPr>
              <a:t>For three sets A, B and C, the principle states −</a:t>
            </a:r>
            <a:endParaRPr kumimoji="0" lang="en-US" altLang="en-US" sz="2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a:ln>
                  <a:noFill/>
                </a:ln>
                <a:solidFill>
                  <a:srgbClr val="000000"/>
                </a:solidFill>
                <a:effectLst/>
                <a:latin typeface="MathJax_Main"/>
              </a:rPr>
              <a:t>|</a:t>
            </a:r>
            <a:r>
              <a:rPr kumimoji="0" lang="en-US" altLang="en-US" sz="2000" b="1" i="0" u="none" strike="noStrike" cap="none" normalizeH="0" baseline="0" dirty="0">
                <a:ln>
                  <a:noFill/>
                </a:ln>
                <a:solidFill>
                  <a:srgbClr val="000000"/>
                </a:solidFill>
                <a:effectLst/>
                <a:latin typeface="MathJax_Math-italic"/>
              </a:rPr>
              <a:t>A</a:t>
            </a:r>
            <a:r>
              <a:rPr kumimoji="0" lang="en-US" altLang="en-US" sz="2000" b="1" i="0" u="none" strike="noStrike" cap="none" normalizeH="0" baseline="0" dirty="0">
                <a:ln>
                  <a:noFill/>
                </a:ln>
                <a:solidFill>
                  <a:srgbClr val="000000"/>
                </a:solidFill>
                <a:effectLst/>
                <a:latin typeface="MathJax_Main"/>
              </a:rPr>
              <a:t>∪</a:t>
            </a:r>
            <a:r>
              <a:rPr kumimoji="0" lang="en-US" altLang="en-US" sz="2000" b="1" i="0" u="none" strike="noStrike" cap="none" normalizeH="0" baseline="0" dirty="0">
                <a:ln>
                  <a:noFill/>
                </a:ln>
                <a:solidFill>
                  <a:srgbClr val="000000"/>
                </a:solidFill>
                <a:effectLst/>
                <a:latin typeface="MathJax_Math-italic"/>
              </a:rPr>
              <a:t>B</a:t>
            </a:r>
            <a:r>
              <a:rPr kumimoji="0" lang="en-US" altLang="en-US" sz="2000" b="1" i="0" u="none" strike="noStrike" cap="none" normalizeH="0" baseline="0" dirty="0">
                <a:ln>
                  <a:noFill/>
                </a:ln>
                <a:solidFill>
                  <a:srgbClr val="000000"/>
                </a:solidFill>
                <a:effectLst/>
                <a:latin typeface="MathJax_Main"/>
              </a:rPr>
              <a:t>∪</a:t>
            </a:r>
            <a:r>
              <a:rPr kumimoji="0" lang="en-US" altLang="en-US" sz="2000" b="1" i="0" u="none" strike="noStrike" cap="none" normalizeH="0" baseline="0" dirty="0">
                <a:ln>
                  <a:noFill/>
                </a:ln>
                <a:solidFill>
                  <a:srgbClr val="000000"/>
                </a:solidFill>
                <a:effectLst/>
                <a:latin typeface="MathJax_Math-italic"/>
              </a:rPr>
              <a:t>C</a:t>
            </a:r>
            <a:r>
              <a:rPr kumimoji="0" lang="en-US" altLang="en-US" sz="2000" b="1" i="0" u="none" strike="noStrike" cap="none" normalizeH="0" baseline="0" dirty="0">
                <a:ln>
                  <a:noFill/>
                </a:ln>
                <a:solidFill>
                  <a:srgbClr val="000000"/>
                </a:solidFill>
                <a:effectLst/>
                <a:latin typeface="MathJax_Main"/>
              </a:rPr>
              <a:t>|=|</a:t>
            </a:r>
            <a:r>
              <a:rPr kumimoji="0" lang="en-US" altLang="en-US" sz="2000" b="1" i="0" u="none" strike="noStrike" cap="none" normalizeH="0" baseline="0" dirty="0">
                <a:ln>
                  <a:noFill/>
                </a:ln>
                <a:solidFill>
                  <a:srgbClr val="000000"/>
                </a:solidFill>
                <a:effectLst/>
                <a:latin typeface="MathJax_Math-italic"/>
              </a:rPr>
              <a:t>A</a:t>
            </a:r>
            <a:r>
              <a:rPr kumimoji="0" lang="en-US" altLang="en-US" sz="2000" b="1" i="0" u="none" strike="noStrike" cap="none" normalizeH="0" baseline="0" dirty="0">
                <a:ln>
                  <a:noFill/>
                </a:ln>
                <a:solidFill>
                  <a:srgbClr val="000000"/>
                </a:solidFill>
                <a:effectLst/>
                <a:latin typeface="MathJax_Main"/>
              </a:rPr>
              <a:t>|+|</a:t>
            </a:r>
            <a:r>
              <a:rPr kumimoji="0" lang="en-US" altLang="en-US" sz="2000" b="1" i="0" u="none" strike="noStrike" cap="none" normalizeH="0" baseline="0" dirty="0">
                <a:ln>
                  <a:noFill/>
                </a:ln>
                <a:solidFill>
                  <a:srgbClr val="000000"/>
                </a:solidFill>
                <a:effectLst/>
                <a:latin typeface="MathJax_Math-italic"/>
              </a:rPr>
              <a:t>B</a:t>
            </a:r>
            <a:r>
              <a:rPr kumimoji="0" lang="en-US" altLang="en-US" sz="2000" b="1" i="0" u="none" strike="noStrike" cap="none" normalizeH="0" baseline="0" dirty="0">
                <a:ln>
                  <a:noFill/>
                </a:ln>
                <a:solidFill>
                  <a:srgbClr val="000000"/>
                </a:solidFill>
                <a:effectLst/>
                <a:latin typeface="MathJax_Main"/>
              </a:rPr>
              <a:t>|+|</a:t>
            </a:r>
            <a:r>
              <a:rPr kumimoji="0" lang="en-US" altLang="en-US" sz="2000" b="1" i="0" u="none" strike="noStrike" cap="none" normalizeH="0" baseline="0" dirty="0">
                <a:ln>
                  <a:noFill/>
                </a:ln>
                <a:solidFill>
                  <a:srgbClr val="000000"/>
                </a:solidFill>
                <a:effectLst/>
                <a:latin typeface="MathJax_Math-italic"/>
              </a:rPr>
              <a:t>C</a:t>
            </a:r>
            <a:r>
              <a:rPr kumimoji="0" lang="en-US" altLang="en-US" sz="2000" b="1" i="0" u="none" strike="noStrike" cap="none" normalizeH="0" baseline="0" dirty="0">
                <a:ln>
                  <a:noFill/>
                </a:ln>
                <a:solidFill>
                  <a:srgbClr val="000000"/>
                </a:solidFill>
                <a:effectLst/>
                <a:latin typeface="MathJax_Main"/>
              </a:rPr>
              <a:t>|−|</a:t>
            </a:r>
            <a:r>
              <a:rPr kumimoji="0" lang="en-US" altLang="en-US" sz="2000" b="1" i="0" u="none" strike="noStrike" cap="none" normalizeH="0" baseline="0" dirty="0">
                <a:ln>
                  <a:noFill/>
                </a:ln>
                <a:solidFill>
                  <a:srgbClr val="000000"/>
                </a:solidFill>
                <a:effectLst/>
                <a:latin typeface="MathJax_Math-italic"/>
              </a:rPr>
              <a:t>A</a:t>
            </a:r>
            <a:r>
              <a:rPr kumimoji="0" lang="en-US" altLang="en-US" sz="2000" b="1" i="0" u="none" strike="noStrike" cap="none" normalizeH="0" baseline="0" dirty="0">
                <a:ln>
                  <a:noFill/>
                </a:ln>
                <a:solidFill>
                  <a:srgbClr val="000000"/>
                </a:solidFill>
                <a:effectLst/>
                <a:latin typeface="MathJax_Main"/>
              </a:rPr>
              <a:t>∩</a:t>
            </a:r>
            <a:r>
              <a:rPr kumimoji="0" lang="en-US" altLang="en-US" sz="2000" b="1" i="0" u="none" strike="noStrike" cap="none" normalizeH="0" baseline="0" dirty="0">
                <a:ln>
                  <a:noFill/>
                </a:ln>
                <a:solidFill>
                  <a:srgbClr val="000000"/>
                </a:solidFill>
                <a:effectLst/>
                <a:latin typeface="MathJax_Math-italic"/>
              </a:rPr>
              <a:t>B</a:t>
            </a:r>
            <a:r>
              <a:rPr kumimoji="0" lang="en-US" altLang="en-US" sz="2000" b="1" i="0" u="none" strike="noStrike" cap="none" normalizeH="0" baseline="0" dirty="0">
                <a:ln>
                  <a:noFill/>
                </a:ln>
                <a:solidFill>
                  <a:srgbClr val="000000"/>
                </a:solidFill>
                <a:effectLst/>
                <a:latin typeface="MathJax_Main"/>
              </a:rPr>
              <a:t>|−|</a:t>
            </a:r>
            <a:r>
              <a:rPr kumimoji="0" lang="en-US" altLang="en-US" sz="2000" b="1" i="0" u="none" strike="noStrike" cap="none" normalizeH="0" baseline="0" dirty="0">
                <a:ln>
                  <a:noFill/>
                </a:ln>
                <a:solidFill>
                  <a:srgbClr val="000000"/>
                </a:solidFill>
                <a:effectLst/>
                <a:latin typeface="MathJax_Math-italic"/>
              </a:rPr>
              <a:t>A</a:t>
            </a:r>
            <a:r>
              <a:rPr kumimoji="0" lang="en-US" altLang="en-US" sz="2000" b="1" i="0" u="none" strike="noStrike" cap="none" normalizeH="0" baseline="0" dirty="0">
                <a:ln>
                  <a:noFill/>
                </a:ln>
                <a:solidFill>
                  <a:srgbClr val="000000"/>
                </a:solidFill>
                <a:effectLst/>
                <a:latin typeface="MathJax_Main"/>
              </a:rPr>
              <a:t>∩</a:t>
            </a:r>
            <a:r>
              <a:rPr kumimoji="0" lang="en-US" altLang="en-US" sz="2000" b="1" i="0" u="none" strike="noStrike" cap="none" normalizeH="0" baseline="0" dirty="0">
                <a:ln>
                  <a:noFill/>
                </a:ln>
                <a:solidFill>
                  <a:srgbClr val="000000"/>
                </a:solidFill>
                <a:effectLst/>
                <a:latin typeface="MathJax_Math-italic"/>
              </a:rPr>
              <a:t>C</a:t>
            </a:r>
            <a:r>
              <a:rPr kumimoji="0" lang="en-US" altLang="en-US" sz="2000" b="1" i="0" u="none" strike="noStrike" cap="none" normalizeH="0" baseline="0" dirty="0">
                <a:ln>
                  <a:noFill/>
                </a:ln>
                <a:solidFill>
                  <a:srgbClr val="000000"/>
                </a:solidFill>
                <a:effectLst/>
                <a:latin typeface="MathJax_Main"/>
              </a:rPr>
              <a:t>|−|</a:t>
            </a:r>
            <a:r>
              <a:rPr kumimoji="0" lang="en-US" altLang="en-US" sz="2000" b="1" i="0" u="none" strike="noStrike" cap="none" normalizeH="0" baseline="0" dirty="0">
                <a:ln>
                  <a:noFill/>
                </a:ln>
                <a:solidFill>
                  <a:srgbClr val="000000"/>
                </a:solidFill>
                <a:effectLst/>
                <a:latin typeface="MathJax_Math-italic"/>
              </a:rPr>
              <a:t>B</a:t>
            </a:r>
            <a:r>
              <a:rPr kumimoji="0" lang="en-US" altLang="en-US" sz="2000" b="1" i="0" u="none" strike="noStrike" cap="none" normalizeH="0" baseline="0" dirty="0">
                <a:ln>
                  <a:noFill/>
                </a:ln>
                <a:solidFill>
                  <a:srgbClr val="000000"/>
                </a:solidFill>
                <a:effectLst/>
                <a:latin typeface="MathJax_Main"/>
              </a:rPr>
              <a:t>∩</a:t>
            </a:r>
            <a:r>
              <a:rPr kumimoji="0" lang="en-US" altLang="en-US" sz="2000" b="1" i="0" u="none" strike="noStrike" cap="none" normalizeH="0" baseline="0" dirty="0">
                <a:ln>
                  <a:noFill/>
                </a:ln>
                <a:solidFill>
                  <a:srgbClr val="000000"/>
                </a:solidFill>
                <a:effectLst/>
                <a:latin typeface="MathJax_Math-italic"/>
              </a:rPr>
              <a:t>C</a:t>
            </a:r>
            <a:r>
              <a:rPr kumimoji="0" lang="en-US" altLang="en-US" sz="2000" b="1" i="0" u="none" strike="noStrike" cap="none" normalizeH="0" baseline="0" dirty="0">
                <a:ln>
                  <a:noFill/>
                </a:ln>
                <a:solidFill>
                  <a:srgbClr val="000000"/>
                </a:solidFill>
                <a:effectLst/>
                <a:latin typeface="MathJax_Main"/>
              </a:rPr>
              <a:t>|+|</a:t>
            </a:r>
            <a:r>
              <a:rPr kumimoji="0" lang="en-US" altLang="en-US" sz="2000" b="1" i="0" u="none" strike="noStrike" cap="none" normalizeH="0" baseline="0" dirty="0">
                <a:ln>
                  <a:noFill/>
                </a:ln>
                <a:solidFill>
                  <a:srgbClr val="000000"/>
                </a:solidFill>
                <a:effectLst/>
                <a:latin typeface="MathJax_Math-italic"/>
              </a:rPr>
              <a:t>A</a:t>
            </a:r>
            <a:r>
              <a:rPr kumimoji="0" lang="en-US" altLang="en-US" sz="2000" b="1" i="0" u="none" strike="noStrike" cap="none" normalizeH="0" baseline="0" dirty="0">
                <a:ln>
                  <a:noFill/>
                </a:ln>
                <a:solidFill>
                  <a:srgbClr val="000000"/>
                </a:solidFill>
                <a:effectLst/>
                <a:latin typeface="MathJax_Main"/>
              </a:rPr>
              <a:t>∩</a:t>
            </a:r>
            <a:r>
              <a:rPr kumimoji="0" lang="en-US" altLang="en-US" sz="2000" b="1" i="0" u="none" strike="noStrike" cap="none" normalizeH="0" baseline="0" dirty="0">
                <a:ln>
                  <a:noFill/>
                </a:ln>
                <a:solidFill>
                  <a:srgbClr val="000000"/>
                </a:solidFill>
                <a:effectLst/>
                <a:latin typeface="MathJax_Math-italic"/>
              </a:rPr>
              <a:t>B</a:t>
            </a:r>
            <a:r>
              <a:rPr kumimoji="0" lang="en-US" altLang="en-US" sz="2000" b="1" i="0" u="none" strike="noStrike" cap="none" normalizeH="0" baseline="0" dirty="0">
                <a:ln>
                  <a:noFill/>
                </a:ln>
                <a:solidFill>
                  <a:srgbClr val="000000"/>
                </a:solidFill>
                <a:effectLst/>
                <a:latin typeface="MathJax_Main"/>
              </a:rPr>
              <a:t>∩</a:t>
            </a:r>
            <a:r>
              <a:rPr kumimoji="0" lang="en-US" altLang="en-US" sz="2000" b="1" i="0" u="none" strike="noStrike" cap="none" normalizeH="0" baseline="0" dirty="0">
                <a:ln>
                  <a:noFill/>
                </a:ln>
                <a:solidFill>
                  <a:srgbClr val="000000"/>
                </a:solidFill>
                <a:effectLst/>
                <a:latin typeface="MathJax_Math-italic"/>
              </a:rPr>
              <a:t>C</a:t>
            </a:r>
            <a:r>
              <a:rPr kumimoji="0" lang="en-US" altLang="en-US" sz="2000" b="1" i="0" u="none" strike="noStrike" cap="none" normalizeH="0" baseline="0" dirty="0">
                <a:ln>
                  <a:noFill/>
                </a:ln>
                <a:solidFill>
                  <a:srgbClr val="000000"/>
                </a:solidFill>
                <a:effectLst/>
                <a:latin typeface="MathJax_Main"/>
              </a:rPr>
              <a:t>|</a:t>
            </a:r>
            <a:r>
              <a:rPr kumimoji="0" lang="en-US" altLang="en-US" sz="2000" b="1" i="0" u="none" strike="noStrike" cap="none" normalizeH="0" baseline="0" dirty="0">
                <a:ln>
                  <a:noFill/>
                </a:ln>
                <a:solidFill>
                  <a:srgbClr val="000000"/>
                </a:solidFill>
                <a:effectLst/>
                <a:latin typeface="inherit"/>
              </a:rPr>
              <a:t>|𝐴∪𝐵∪𝐶|=|𝐴|+|𝐵|+|𝐶|−|𝐴∩𝐵|−|𝐴∩𝐶|−|𝐵∩𝐶|+|𝐴∩𝐵∩𝐶|</a:t>
            </a:r>
            <a:endParaRPr kumimoji="0" lang="en-US" altLang="en-US" sz="2000" b="1"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800" b="0" i="0" u="none" strike="noStrike" cap="none" normalizeH="0" baseline="0" dirty="0">
                <a:ln>
                  <a:noFill/>
                </a:ln>
                <a:solidFill>
                  <a:srgbClr val="000000"/>
                </a:solidFill>
                <a:effectLst/>
                <a:latin typeface="Verdana" panose="020B0604030504040204" pitchFamily="34" charset="0"/>
              </a:rPr>
              <a:t>The generalized formula -</a:t>
            </a:r>
            <a:endParaRPr kumimoji="0" lang="en-US" altLang="en-US" sz="2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a:ln>
                  <a:noFill/>
                </a:ln>
                <a:solidFill>
                  <a:srgbClr val="000000"/>
                </a:solidFill>
                <a:effectLst/>
                <a:latin typeface="MathJax_Main"/>
              </a:rPr>
              <a:t>|</a:t>
            </a:r>
            <a:r>
              <a:rPr kumimoji="0" lang="en-US" altLang="en-US" sz="2000" b="1" i="0" u="none" strike="noStrike" cap="none" normalizeH="0" baseline="0" dirty="0">
                <a:ln>
                  <a:noFill/>
                </a:ln>
                <a:solidFill>
                  <a:srgbClr val="000000"/>
                </a:solidFill>
                <a:effectLst/>
                <a:latin typeface="MathJax_Size1"/>
              </a:rPr>
              <a:t>⋃</a:t>
            </a:r>
            <a:r>
              <a:rPr kumimoji="0" lang="en-US" altLang="en-US" sz="2000" b="1" i="0" u="none" strike="noStrike" cap="none" normalizeH="0" baseline="0" dirty="0" err="1">
                <a:ln>
                  <a:noFill/>
                </a:ln>
                <a:solidFill>
                  <a:srgbClr val="000000"/>
                </a:solidFill>
                <a:effectLst/>
                <a:latin typeface="MathJax_Math-italic"/>
              </a:rPr>
              <a:t>ni</a:t>
            </a:r>
            <a:r>
              <a:rPr kumimoji="0" lang="en-US" altLang="en-US" sz="2000" b="1" i="0" u="none" strike="noStrike" cap="none" normalizeH="0" baseline="0" dirty="0">
                <a:ln>
                  <a:noFill/>
                </a:ln>
                <a:solidFill>
                  <a:srgbClr val="000000"/>
                </a:solidFill>
                <a:effectLst/>
                <a:latin typeface="MathJax_Main"/>
              </a:rPr>
              <a:t>=1</a:t>
            </a:r>
            <a:r>
              <a:rPr kumimoji="0" lang="en-US" altLang="en-US" sz="2000" b="1" i="0" u="none" strike="noStrike" cap="none" normalizeH="0" baseline="0" dirty="0">
                <a:ln>
                  <a:noFill/>
                </a:ln>
                <a:solidFill>
                  <a:srgbClr val="000000"/>
                </a:solidFill>
                <a:effectLst/>
                <a:latin typeface="MathJax_Math-italic"/>
              </a:rPr>
              <a:t>Ai</a:t>
            </a:r>
            <a:r>
              <a:rPr kumimoji="0" lang="en-US" altLang="en-US" sz="2000" b="1" i="0" u="none" strike="noStrike" cap="none" normalizeH="0" baseline="0" dirty="0">
                <a:ln>
                  <a:noFill/>
                </a:ln>
                <a:solidFill>
                  <a:srgbClr val="000000"/>
                </a:solidFill>
                <a:effectLst/>
                <a:latin typeface="MathJax_Main"/>
              </a:rPr>
              <a:t>|=</a:t>
            </a:r>
            <a:r>
              <a:rPr kumimoji="0" lang="en-US" altLang="en-US" sz="2000" b="1" i="0" u="none" strike="noStrike" cap="none" normalizeH="0" baseline="0" dirty="0">
                <a:ln>
                  <a:noFill/>
                </a:ln>
                <a:solidFill>
                  <a:srgbClr val="000000"/>
                </a:solidFill>
                <a:effectLst/>
                <a:latin typeface="MathJax_Size1"/>
              </a:rPr>
              <a:t>∑</a:t>
            </a:r>
            <a:r>
              <a:rPr kumimoji="0" lang="en-US" altLang="en-US" sz="2000" b="1" i="0" u="none" strike="noStrike" cap="none" normalizeH="0" baseline="0" dirty="0">
                <a:ln>
                  <a:noFill/>
                </a:ln>
                <a:solidFill>
                  <a:srgbClr val="000000"/>
                </a:solidFill>
                <a:effectLst/>
                <a:latin typeface="MathJax_Main"/>
              </a:rPr>
              <a:t>1≤</a:t>
            </a:r>
            <a:r>
              <a:rPr kumimoji="0" lang="en-US" altLang="en-US" sz="2000" b="1" i="0" u="none" strike="noStrike" cap="none" normalizeH="0" baseline="0" dirty="0">
                <a:ln>
                  <a:noFill/>
                </a:ln>
                <a:solidFill>
                  <a:srgbClr val="000000"/>
                </a:solidFill>
                <a:effectLst/>
                <a:latin typeface="MathJax_Math-italic"/>
              </a:rPr>
              <a:t>i</a:t>
            </a:r>
            <a:r>
              <a:rPr kumimoji="0" lang="en-US" altLang="en-US" sz="2000" b="1" i="0" u="none" strike="noStrike" cap="none" normalizeH="0" baseline="0" dirty="0">
                <a:ln>
                  <a:noFill/>
                </a:ln>
                <a:solidFill>
                  <a:srgbClr val="000000"/>
                </a:solidFill>
                <a:effectLst/>
                <a:latin typeface="MathJax_Main"/>
              </a:rPr>
              <a:t>&lt;</a:t>
            </a:r>
            <a:r>
              <a:rPr kumimoji="0" lang="en-US" altLang="en-US" sz="2000" b="1" i="0" u="none" strike="noStrike" cap="none" normalizeH="0" baseline="0" dirty="0">
                <a:ln>
                  <a:noFill/>
                </a:ln>
                <a:solidFill>
                  <a:srgbClr val="000000"/>
                </a:solidFill>
                <a:effectLst/>
                <a:latin typeface="MathJax_Math-italic"/>
              </a:rPr>
              <a:t>j</a:t>
            </a:r>
            <a:r>
              <a:rPr kumimoji="0" lang="en-US" altLang="en-US" sz="2000" b="1" i="0" u="none" strike="noStrike" cap="none" normalizeH="0" baseline="0" dirty="0">
                <a:ln>
                  <a:noFill/>
                </a:ln>
                <a:solidFill>
                  <a:srgbClr val="000000"/>
                </a:solidFill>
                <a:effectLst/>
                <a:latin typeface="MathJax_Main"/>
              </a:rPr>
              <a:t>&lt;</a:t>
            </a:r>
            <a:r>
              <a:rPr kumimoji="0" lang="en-US" altLang="en-US" sz="2000" b="1" i="0" u="none" strike="noStrike" cap="none" normalizeH="0" baseline="0" dirty="0" err="1">
                <a:ln>
                  <a:noFill/>
                </a:ln>
                <a:solidFill>
                  <a:srgbClr val="000000"/>
                </a:solidFill>
                <a:effectLst/>
                <a:latin typeface="MathJax_Math-italic"/>
              </a:rPr>
              <a:t>k</a:t>
            </a:r>
            <a:r>
              <a:rPr kumimoji="0" lang="en-US" altLang="en-US" sz="2000" b="1" i="0" u="none" strike="noStrike" cap="none" normalizeH="0" baseline="0" dirty="0" err="1">
                <a:ln>
                  <a:noFill/>
                </a:ln>
                <a:solidFill>
                  <a:srgbClr val="000000"/>
                </a:solidFill>
                <a:effectLst/>
                <a:latin typeface="MathJax_Main"/>
              </a:rPr>
              <a:t>≤</a:t>
            </a:r>
            <a:r>
              <a:rPr kumimoji="0" lang="en-US" altLang="en-US" sz="2000" b="1" i="0" u="none" strike="noStrike" cap="none" normalizeH="0" baseline="0" dirty="0" err="1">
                <a:ln>
                  <a:noFill/>
                </a:ln>
                <a:solidFill>
                  <a:srgbClr val="000000"/>
                </a:solidFill>
                <a:effectLst/>
                <a:latin typeface="MathJax_Math-italic"/>
              </a:rPr>
              <a:t>n</a:t>
            </a:r>
            <a:r>
              <a:rPr kumimoji="0" lang="en-US" altLang="en-US" sz="2000" b="1" i="0" u="none" strike="noStrike" cap="none" normalizeH="0" baseline="0" dirty="0" err="1">
                <a:ln>
                  <a:noFill/>
                </a:ln>
                <a:solidFill>
                  <a:srgbClr val="000000"/>
                </a:solidFill>
                <a:effectLst/>
                <a:latin typeface="MathJax_Main"/>
              </a:rPr>
              <a:t>|</a:t>
            </a:r>
            <a:r>
              <a:rPr kumimoji="0" lang="en-US" altLang="en-US" sz="2000" b="1" i="0" u="none" strike="noStrike" cap="none" normalizeH="0" baseline="0" dirty="0" err="1">
                <a:ln>
                  <a:noFill/>
                </a:ln>
                <a:solidFill>
                  <a:srgbClr val="000000"/>
                </a:solidFill>
                <a:effectLst/>
                <a:latin typeface="MathJax_Math-italic"/>
              </a:rPr>
              <a:t>Ai</a:t>
            </a:r>
            <a:r>
              <a:rPr kumimoji="0" lang="en-US" altLang="en-US" sz="2000" b="1" i="0" u="none" strike="noStrike" cap="none" normalizeH="0" baseline="0" dirty="0" err="1">
                <a:ln>
                  <a:noFill/>
                </a:ln>
                <a:solidFill>
                  <a:srgbClr val="000000"/>
                </a:solidFill>
                <a:effectLst/>
                <a:latin typeface="MathJax_Main"/>
              </a:rPr>
              <a:t>∩</a:t>
            </a:r>
            <a:r>
              <a:rPr kumimoji="0" lang="en-US" altLang="en-US" sz="2000" b="1" i="0" u="none" strike="noStrike" cap="none" normalizeH="0" baseline="0" dirty="0" err="1">
                <a:ln>
                  <a:noFill/>
                </a:ln>
                <a:solidFill>
                  <a:srgbClr val="000000"/>
                </a:solidFill>
                <a:effectLst/>
                <a:latin typeface="MathJax_Math-italic"/>
              </a:rPr>
              <a:t>Aj</a:t>
            </a:r>
            <a:r>
              <a:rPr kumimoji="0" lang="en-US" altLang="en-US" sz="2000" b="1" i="0" u="none" strike="noStrike" cap="none" normalizeH="0" baseline="0" dirty="0">
                <a:ln>
                  <a:noFill/>
                </a:ln>
                <a:solidFill>
                  <a:srgbClr val="000000"/>
                </a:solidFill>
                <a:effectLst/>
                <a:latin typeface="MathJax_Main"/>
              </a:rPr>
              <a:t>|+</a:t>
            </a:r>
            <a:r>
              <a:rPr kumimoji="0" lang="en-US" altLang="en-US" sz="2000" b="1" i="0" u="none" strike="noStrike" cap="none" normalizeH="0" baseline="0" dirty="0">
                <a:ln>
                  <a:noFill/>
                </a:ln>
                <a:solidFill>
                  <a:srgbClr val="000000"/>
                </a:solidFill>
                <a:effectLst/>
                <a:latin typeface="MathJax_Size1"/>
              </a:rPr>
              <a:t>∑</a:t>
            </a:r>
            <a:r>
              <a:rPr kumimoji="0" lang="en-US" altLang="en-US" sz="2000" b="1" i="0" u="none" strike="noStrike" cap="none" normalizeH="0" baseline="0" dirty="0">
                <a:ln>
                  <a:noFill/>
                </a:ln>
                <a:solidFill>
                  <a:srgbClr val="000000"/>
                </a:solidFill>
                <a:effectLst/>
                <a:latin typeface="MathJax_Main"/>
              </a:rPr>
              <a:t>1≤</a:t>
            </a:r>
            <a:r>
              <a:rPr kumimoji="0" lang="en-US" altLang="en-US" sz="2000" b="1" i="0" u="none" strike="noStrike" cap="none" normalizeH="0" baseline="0" dirty="0">
                <a:ln>
                  <a:noFill/>
                </a:ln>
                <a:solidFill>
                  <a:srgbClr val="000000"/>
                </a:solidFill>
                <a:effectLst/>
                <a:latin typeface="MathJax_Math-italic"/>
              </a:rPr>
              <a:t>i</a:t>
            </a:r>
            <a:r>
              <a:rPr kumimoji="0" lang="en-US" altLang="en-US" sz="2000" b="1" i="0" u="none" strike="noStrike" cap="none" normalizeH="0" baseline="0" dirty="0">
                <a:ln>
                  <a:noFill/>
                </a:ln>
                <a:solidFill>
                  <a:srgbClr val="000000"/>
                </a:solidFill>
                <a:effectLst/>
                <a:latin typeface="MathJax_Main"/>
              </a:rPr>
              <a:t>&lt;</a:t>
            </a:r>
            <a:r>
              <a:rPr kumimoji="0" lang="en-US" altLang="en-US" sz="2000" b="1" i="0" u="none" strike="noStrike" cap="none" normalizeH="0" baseline="0" dirty="0">
                <a:ln>
                  <a:noFill/>
                </a:ln>
                <a:solidFill>
                  <a:srgbClr val="000000"/>
                </a:solidFill>
                <a:effectLst/>
                <a:latin typeface="MathJax_Math-italic"/>
              </a:rPr>
              <a:t>j</a:t>
            </a:r>
            <a:r>
              <a:rPr kumimoji="0" lang="en-US" altLang="en-US" sz="2000" b="1" i="0" u="none" strike="noStrike" cap="none" normalizeH="0" baseline="0" dirty="0">
                <a:ln>
                  <a:noFill/>
                </a:ln>
                <a:solidFill>
                  <a:srgbClr val="000000"/>
                </a:solidFill>
                <a:effectLst/>
                <a:latin typeface="MathJax_Main"/>
              </a:rPr>
              <a:t>&lt;</a:t>
            </a:r>
            <a:r>
              <a:rPr kumimoji="0" lang="en-US" altLang="en-US" sz="2000" b="1" i="0" u="none" strike="noStrike" cap="none" normalizeH="0" baseline="0" dirty="0" err="1">
                <a:ln>
                  <a:noFill/>
                </a:ln>
                <a:solidFill>
                  <a:srgbClr val="000000"/>
                </a:solidFill>
                <a:effectLst/>
                <a:latin typeface="MathJax_Math-italic"/>
              </a:rPr>
              <a:t>k</a:t>
            </a:r>
            <a:r>
              <a:rPr kumimoji="0" lang="en-US" altLang="en-US" sz="2000" b="1" i="0" u="none" strike="noStrike" cap="none" normalizeH="0" baseline="0" dirty="0" err="1">
                <a:ln>
                  <a:noFill/>
                </a:ln>
                <a:solidFill>
                  <a:srgbClr val="000000"/>
                </a:solidFill>
                <a:effectLst/>
                <a:latin typeface="MathJax_Main"/>
              </a:rPr>
              <a:t>≤</a:t>
            </a:r>
            <a:r>
              <a:rPr kumimoji="0" lang="en-US" altLang="en-US" sz="2000" b="1" i="0" u="none" strike="noStrike" cap="none" normalizeH="0" baseline="0" dirty="0" err="1">
                <a:ln>
                  <a:noFill/>
                </a:ln>
                <a:solidFill>
                  <a:srgbClr val="000000"/>
                </a:solidFill>
                <a:effectLst/>
                <a:latin typeface="MathJax_Math-italic"/>
              </a:rPr>
              <a:t>n</a:t>
            </a:r>
            <a:r>
              <a:rPr kumimoji="0" lang="en-US" altLang="en-US" sz="2000" b="1" i="0" u="none" strike="noStrike" cap="none" normalizeH="0" baseline="0" dirty="0" err="1">
                <a:ln>
                  <a:noFill/>
                </a:ln>
                <a:solidFill>
                  <a:srgbClr val="000000"/>
                </a:solidFill>
                <a:effectLst/>
                <a:latin typeface="MathJax_Main"/>
              </a:rPr>
              <a:t>|</a:t>
            </a:r>
            <a:r>
              <a:rPr kumimoji="0" lang="en-US" altLang="en-US" sz="2000" b="1" i="0" u="none" strike="noStrike" cap="none" normalizeH="0" baseline="0" dirty="0" err="1">
                <a:ln>
                  <a:noFill/>
                </a:ln>
                <a:solidFill>
                  <a:srgbClr val="000000"/>
                </a:solidFill>
                <a:effectLst/>
                <a:latin typeface="MathJax_Math-italic"/>
              </a:rPr>
              <a:t>Ai</a:t>
            </a:r>
            <a:r>
              <a:rPr kumimoji="0" lang="en-US" altLang="en-US" sz="2000" b="1" i="0" u="none" strike="noStrike" cap="none" normalizeH="0" baseline="0" dirty="0" err="1">
                <a:ln>
                  <a:noFill/>
                </a:ln>
                <a:solidFill>
                  <a:srgbClr val="000000"/>
                </a:solidFill>
                <a:effectLst/>
                <a:latin typeface="MathJax_Main"/>
              </a:rPr>
              <a:t>∩</a:t>
            </a:r>
            <a:r>
              <a:rPr kumimoji="0" lang="en-US" altLang="en-US" sz="2000" b="1" i="0" u="none" strike="noStrike" cap="none" normalizeH="0" baseline="0" dirty="0" err="1">
                <a:ln>
                  <a:noFill/>
                </a:ln>
                <a:solidFill>
                  <a:srgbClr val="000000"/>
                </a:solidFill>
                <a:effectLst/>
                <a:latin typeface="MathJax_Math-italic"/>
              </a:rPr>
              <a:t>Aj</a:t>
            </a:r>
            <a:r>
              <a:rPr kumimoji="0" lang="en-US" altLang="en-US" sz="2000" b="1" i="0" u="none" strike="noStrike" cap="none" normalizeH="0" baseline="0" dirty="0" err="1">
                <a:ln>
                  <a:noFill/>
                </a:ln>
                <a:solidFill>
                  <a:srgbClr val="000000"/>
                </a:solidFill>
                <a:effectLst/>
                <a:latin typeface="MathJax_Main"/>
              </a:rPr>
              <a:t>∩</a:t>
            </a:r>
            <a:r>
              <a:rPr kumimoji="0" lang="en-US" altLang="en-US" sz="2000" b="1" i="0" u="none" strike="noStrike" cap="none" normalizeH="0" baseline="0" dirty="0" err="1">
                <a:ln>
                  <a:noFill/>
                </a:ln>
                <a:solidFill>
                  <a:srgbClr val="000000"/>
                </a:solidFill>
                <a:effectLst/>
                <a:latin typeface="MathJax_Math-italic"/>
              </a:rPr>
              <a:t>Ak</a:t>
            </a:r>
            <a:r>
              <a:rPr kumimoji="0" lang="en-US" altLang="en-US" sz="2000" b="1" i="0" u="none" strike="noStrike" cap="none" normalizeH="0" baseline="0" dirty="0">
                <a:ln>
                  <a:noFill/>
                </a:ln>
                <a:solidFill>
                  <a:srgbClr val="000000"/>
                </a:solidFill>
                <a:effectLst/>
                <a:latin typeface="MathJax_Main"/>
              </a:rPr>
              <a:t>|−⋯+(−1)</a:t>
            </a:r>
            <a:r>
              <a:rPr kumimoji="0" lang="en-US" altLang="en-US" sz="2000" b="1" i="0" u="none" strike="noStrike" cap="none" normalizeH="0" baseline="0" dirty="0">
                <a:ln>
                  <a:noFill/>
                </a:ln>
                <a:solidFill>
                  <a:srgbClr val="FF0000"/>
                </a:solidFill>
                <a:effectLst/>
                <a:latin typeface="MathJax_Main"/>
              </a:rPr>
              <a:t>\n</a:t>
            </a:r>
            <a:r>
              <a:rPr kumimoji="0" lang="en-US" altLang="en-US" sz="2000" b="1" i="0" u="none" strike="noStrike" cap="none" normalizeH="0" baseline="0" dirty="0">
                <a:ln>
                  <a:noFill/>
                </a:ln>
                <a:solidFill>
                  <a:srgbClr val="000000"/>
                </a:solidFill>
                <a:effectLst/>
                <a:latin typeface="MathJax_Main"/>
              </a:rPr>
              <a:t>−1|</a:t>
            </a:r>
            <a:r>
              <a:rPr kumimoji="0" lang="en-US" altLang="en-US" sz="2000" b="1" i="0" u="none" strike="noStrike" cap="none" normalizeH="0" baseline="0" dirty="0">
                <a:ln>
                  <a:noFill/>
                </a:ln>
                <a:solidFill>
                  <a:srgbClr val="000000"/>
                </a:solidFill>
                <a:effectLst/>
                <a:latin typeface="MathJax_Math-italic"/>
              </a:rPr>
              <a:t>A</a:t>
            </a:r>
            <a:r>
              <a:rPr kumimoji="0" lang="en-US" altLang="en-US" sz="2000" b="1" i="0" u="none" strike="noStrike" cap="none" normalizeH="0" baseline="0" dirty="0">
                <a:ln>
                  <a:noFill/>
                </a:ln>
                <a:solidFill>
                  <a:srgbClr val="000000"/>
                </a:solidFill>
                <a:effectLst/>
                <a:latin typeface="MathJax_Main"/>
              </a:rPr>
              <a:t>1∩⋯∩</a:t>
            </a:r>
            <a:r>
              <a:rPr kumimoji="0" lang="en-US" altLang="en-US" sz="2000" b="1" i="0" u="none" strike="noStrike" cap="none" normalizeH="0" baseline="0" dirty="0">
                <a:ln>
                  <a:noFill/>
                </a:ln>
                <a:solidFill>
                  <a:srgbClr val="000000"/>
                </a:solidFill>
                <a:effectLst/>
                <a:latin typeface="MathJax_Math-italic"/>
              </a:rPr>
              <a:t>A</a:t>
            </a:r>
            <a:r>
              <a:rPr kumimoji="0" lang="en-US" altLang="en-US" sz="2000" b="1" i="0" u="none" strike="noStrike" cap="none" normalizeH="0" baseline="0" dirty="0">
                <a:ln>
                  <a:noFill/>
                </a:ln>
                <a:solidFill>
                  <a:srgbClr val="000000"/>
                </a:solidFill>
                <a:effectLst/>
                <a:latin typeface="MathJax_Main"/>
              </a:rPr>
              <a:t>2|</a:t>
            </a:r>
            <a:endParaRPr kumimoji="0" lang="en-US" altLang="en-US" sz="2000" b="1" i="0" u="none" strike="noStrike" cap="none" normalizeH="0" baseline="0" dirty="0">
              <a:ln>
                <a:noFill/>
              </a:ln>
              <a:solidFill>
                <a:schemeClr val="tx1"/>
              </a:solidFill>
              <a:effectLst/>
            </a:endParaRPr>
          </a:p>
          <a:p>
            <a:endParaRPr lang="en-IN" dirty="0"/>
          </a:p>
        </p:txBody>
      </p:sp>
    </p:spTree>
    <p:extLst>
      <p:ext uri="{BB962C8B-B14F-4D97-AF65-F5344CB8AC3E}">
        <p14:creationId xmlns="" xmlns:p14="http://schemas.microsoft.com/office/powerpoint/2010/main" val="10156498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5991A38-AF0E-BB4E-0593-A953894E37CE}"/>
              </a:ext>
            </a:extLst>
          </p:cNvPr>
          <p:cNvSpPr>
            <a:spLocks noGrp="1"/>
          </p:cNvSpPr>
          <p:nvPr>
            <p:ph type="title"/>
          </p:nvPr>
        </p:nvSpPr>
        <p:spPr/>
        <p:txBody>
          <a:bodyPr/>
          <a:lstStyle/>
          <a:p>
            <a:r>
              <a:rPr lang="en-US" dirty="0"/>
              <a:t> </a:t>
            </a:r>
            <a:r>
              <a:rPr lang="en-US" b="1" dirty="0">
                <a:latin typeface="Arial Black" panose="020B0A04020102020204" pitchFamily="34" charset="0"/>
              </a:rPr>
              <a:t>Example</a:t>
            </a:r>
            <a:endParaRPr lang="en-IN" dirty="0"/>
          </a:p>
        </p:txBody>
      </p:sp>
      <p:sp>
        <p:nvSpPr>
          <p:cNvPr id="3" name="Content Placeholder 2">
            <a:extLst>
              <a:ext uri="{FF2B5EF4-FFF2-40B4-BE49-F238E27FC236}">
                <a16:creationId xmlns="" xmlns:a16="http://schemas.microsoft.com/office/drawing/2014/main" id="{DFFE5A8C-5CA7-087A-3966-92A0CC1BD097}"/>
              </a:ext>
            </a:extLst>
          </p:cNvPr>
          <p:cNvSpPr>
            <a:spLocks noGrp="1"/>
          </p:cNvSpPr>
          <p:nvPr>
            <p:ph idx="1"/>
          </p:nvPr>
        </p:nvSpPr>
        <p:spPr/>
        <p:txBody>
          <a:bodyPr>
            <a:normAutofit fontScale="85000" lnSpcReduction="20000"/>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3200" b="1" i="0" u="none" strike="noStrike" cap="none" normalizeH="0" baseline="0" dirty="0">
                <a:ln>
                  <a:noFill/>
                </a:ln>
                <a:solidFill>
                  <a:srgbClr val="000000"/>
                </a:solidFill>
                <a:effectLst/>
                <a:latin typeface="inherit"/>
              </a:rPr>
              <a:t>Problem 1</a:t>
            </a:r>
            <a:endParaRPr kumimoji="0" lang="en-US" altLang="en-US" sz="32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800" b="0" i="0" u="none" strike="noStrike" cap="none" normalizeH="0" baseline="0" dirty="0">
                <a:ln>
                  <a:noFill/>
                </a:ln>
                <a:solidFill>
                  <a:srgbClr val="000000"/>
                </a:solidFill>
                <a:effectLst/>
                <a:latin typeface="Verdana" panose="020B0604030504040204" pitchFamily="34" charset="0"/>
              </a:rPr>
              <a:t>How many integers from 1 to 50 are multiples of 2 or 3 but not both?</a:t>
            </a:r>
            <a:endParaRPr kumimoji="0" lang="en-US" altLang="en-US" sz="2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3200" b="1" i="0" u="none" strike="noStrike" cap="none" normalizeH="0" baseline="0" dirty="0">
                <a:ln>
                  <a:noFill/>
                </a:ln>
                <a:solidFill>
                  <a:srgbClr val="000000"/>
                </a:solidFill>
                <a:effectLst/>
                <a:latin typeface="inherit"/>
              </a:rPr>
              <a:t>Solution</a:t>
            </a:r>
            <a:endParaRPr kumimoji="0" lang="en-US" altLang="en-US" sz="32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800" b="0" i="0" u="none" strike="noStrike" cap="none" normalizeH="0" baseline="0" dirty="0">
                <a:ln>
                  <a:noFill/>
                </a:ln>
                <a:solidFill>
                  <a:srgbClr val="000000"/>
                </a:solidFill>
                <a:effectLst/>
                <a:latin typeface="Verdana" panose="020B0604030504040204" pitchFamily="34" charset="0"/>
              </a:rPr>
              <a:t>From 1 to 100, there are </a:t>
            </a:r>
            <a:r>
              <a:rPr kumimoji="0" lang="en-US" altLang="en-US" sz="2400" b="0" i="0" u="none" strike="noStrike" cap="none" normalizeH="0" baseline="0" dirty="0">
                <a:ln>
                  <a:noFill/>
                </a:ln>
                <a:solidFill>
                  <a:srgbClr val="000000"/>
                </a:solidFill>
                <a:effectLst/>
                <a:latin typeface="MathJax_Main"/>
              </a:rPr>
              <a:t>50/2=25</a:t>
            </a:r>
            <a:r>
              <a:rPr kumimoji="0" lang="en-US" altLang="en-US" sz="1800" b="0" i="0" u="none" strike="noStrike" cap="none" normalizeH="0" baseline="0" dirty="0">
                <a:ln>
                  <a:noFill/>
                </a:ln>
                <a:solidFill>
                  <a:srgbClr val="000000"/>
                </a:solidFill>
                <a:effectLst/>
                <a:latin typeface="inherit"/>
              </a:rPr>
              <a:t>50/2=25</a:t>
            </a:r>
            <a:r>
              <a:rPr kumimoji="0" lang="en-US" altLang="en-US" sz="1050" b="0" i="0" u="none" strike="noStrike" cap="none" normalizeH="0" baseline="0" dirty="0">
                <a:ln>
                  <a:noFill/>
                </a:ln>
                <a:solidFill>
                  <a:srgbClr val="000000"/>
                </a:solidFill>
                <a:effectLst/>
                <a:latin typeface="Verdana" panose="020B0604030504040204" pitchFamily="34" charset="0"/>
              </a:rPr>
              <a:t> </a:t>
            </a:r>
            <a:r>
              <a:rPr kumimoji="0" lang="en-US" altLang="en-US" sz="2800" b="0" i="0" u="none" strike="noStrike" cap="none" normalizeH="0" baseline="0" dirty="0">
                <a:ln>
                  <a:noFill/>
                </a:ln>
                <a:solidFill>
                  <a:srgbClr val="000000"/>
                </a:solidFill>
                <a:effectLst/>
                <a:latin typeface="Verdana" panose="020B0604030504040204" pitchFamily="34" charset="0"/>
              </a:rPr>
              <a:t>numbers which are multiples of 2.</a:t>
            </a:r>
            <a:endParaRPr kumimoji="0" lang="en-US" altLang="en-US" sz="2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800" b="0" i="0" u="none" strike="noStrike" cap="none" normalizeH="0" baseline="0" dirty="0">
                <a:ln>
                  <a:noFill/>
                </a:ln>
                <a:solidFill>
                  <a:srgbClr val="000000"/>
                </a:solidFill>
                <a:effectLst/>
                <a:latin typeface="Verdana" panose="020B0604030504040204" pitchFamily="34" charset="0"/>
              </a:rPr>
              <a:t>There are </a:t>
            </a:r>
            <a:r>
              <a:rPr kumimoji="0" lang="en-US" altLang="en-US" sz="2400" b="0" i="0" u="none" strike="noStrike" cap="none" normalizeH="0" baseline="0" dirty="0">
                <a:ln>
                  <a:noFill/>
                </a:ln>
                <a:solidFill>
                  <a:srgbClr val="000000"/>
                </a:solidFill>
                <a:effectLst/>
                <a:latin typeface="MathJax_Main"/>
              </a:rPr>
              <a:t>50/3=16</a:t>
            </a:r>
            <a:r>
              <a:rPr kumimoji="0" lang="en-US" altLang="en-US" sz="1800" b="0" i="0" u="none" strike="noStrike" cap="none" normalizeH="0" baseline="0" dirty="0">
                <a:ln>
                  <a:noFill/>
                </a:ln>
                <a:solidFill>
                  <a:srgbClr val="000000"/>
                </a:solidFill>
                <a:effectLst/>
                <a:latin typeface="inherit"/>
              </a:rPr>
              <a:t>50/3=16</a:t>
            </a:r>
            <a:r>
              <a:rPr kumimoji="0" lang="en-US" altLang="en-US" sz="1050" b="0" i="0" u="none" strike="noStrike" cap="none" normalizeH="0" baseline="0" dirty="0">
                <a:ln>
                  <a:noFill/>
                </a:ln>
                <a:solidFill>
                  <a:srgbClr val="000000"/>
                </a:solidFill>
                <a:effectLst/>
                <a:latin typeface="Verdana" panose="020B0604030504040204" pitchFamily="34" charset="0"/>
              </a:rPr>
              <a:t> </a:t>
            </a:r>
            <a:r>
              <a:rPr kumimoji="0" lang="en-US" altLang="en-US" sz="2800" b="0" i="0" u="none" strike="noStrike" cap="none" normalizeH="0" baseline="0" dirty="0">
                <a:ln>
                  <a:noFill/>
                </a:ln>
                <a:solidFill>
                  <a:srgbClr val="000000"/>
                </a:solidFill>
                <a:effectLst/>
                <a:latin typeface="Verdana" panose="020B0604030504040204" pitchFamily="34" charset="0"/>
              </a:rPr>
              <a:t>numbers which are multiples of 3.</a:t>
            </a:r>
            <a:endParaRPr kumimoji="0" lang="en-US" altLang="en-US" sz="2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800" b="0" i="0" u="none" strike="noStrike" cap="none" normalizeH="0" baseline="0" dirty="0">
                <a:ln>
                  <a:noFill/>
                </a:ln>
                <a:solidFill>
                  <a:srgbClr val="000000"/>
                </a:solidFill>
                <a:effectLst/>
                <a:latin typeface="Verdana" panose="020B0604030504040204" pitchFamily="34" charset="0"/>
              </a:rPr>
              <a:t>There are </a:t>
            </a:r>
            <a:r>
              <a:rPr kumimoji="0" lang="en-US" altLang="en-US" sz="2400" b="0" i="0" u="none" strike="noStrike" cap="none" normalizeH="0" baseline="0" dirty="0">
                <a:ln>
                  <a:noFill/>
                </a:ln>
                <a:solidFill>
                  <a:srgbClr val="000000"/>
                </a:solidFill>
                <a:effectLst/>
                <a:latin typeface="MathJax_Main"/>
              </a:rPr>
              <a:t>50/6=8</a:t>
            </a:r>
            <a:r>
              <a:rPr kumimoji="0" lang="en-US" altLang="en-US" sz="1800" b="0" i="0" u="none" strike="noStrike" cap="none" normalizeH="0" baseline="0" dirty="0">
                <a:ln>
                  <a:noFill/>
                </a:ln>
                <a:solidFill>
                  <a:srgbClr val="000000"/>
                </a:solidFill>
                <a:effectLst/>
                <a:latin typeface="inherit"/>
              </a:rPr>
              <a:t>50/6=8</a:t>
            </a:r>
            <a:r>
              <a:rPr kumimoji="0" lang="en-US" altLang="en-US" sz="1050" b="0" i="0" u="none" strike="noStrike" cap="none" normalizeH="0" baseline="0" dirty="0">
                <a:ln>
                  <a:noFill/>
                </a:ln>
                <a:solidFill>
                  <a:srgbClr val="000000"/>
                </a:solidFill>
                <a:effectLst/>
                <a:latin typeface="Verdana" panose="020B0604030504040204" pitchFamily="34" charset="0"/>
              </a:rPr>
              <a:t> </a:t>
            </a:r>
            <a:r>
              <a:rPr kumimoji="0" lang="en-US" altLang="en-US" sz="2800" b="0" i="0" u="none" strike="noStrike" cap="none" normalizeH="0" baseline="0" dirty="0">
                <a:ln>
                  <a:noFill/>
                </a:ln>
                <a:solidFill>
                  <a:srgbClr val="000000"/>
                </a:solidFill>
                <a:effectLst/>
                <a:latin typeface="Verdana" panose="020B0604030504040204" pitchFamily="34" charset="0"/>
              </a:rPr>
              <a:t>numbers which are multiples of both 2 and 3.</a:t>
            </a:r>
            <a:endParaRPr kumimoji="0" lang="en-US" altLang="en-US" sz="2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800" b="0" i="0" u="none" strike="noStrike" cap="none" normalizeH="0" baseline="0" dirty="0">
                <a:ln>
                  <a:noFill/>
                </a:ln>
                <a:solidFill>
                  <a:srgbClr val="000000"/>
                </a:solidFill>
                <a:effectLst/>
                <a:latin typeface="Verdana" panose="020B0604030504040204" pitchFamily="34" charset="0"/>
              </a:rPr>
              <a:t>So, </a:t>
            </a:r>
            <a:r>
              <a:rPr kumimoji="0" lang="en-US" altLang="en-US" sz="2400" b="0" i="0" u="none" strike="noStrike" cap="none" normalizeH="0" baseline="0" dirty="0">
                <a:ln>
                  <a:noFill/>
                </a:ln>
                <a:solidFill>
                  <a:srgbClr val="000000"/>
                </a:solidFill>
                <a:effectLst/>
                <a:latin typeface="MathJax_Main"/>
              </a:rPr>
              <a:t>|</a:t>
            </a:r>
            <a:r>
              <a:rPr kumimoji="0" lang="en-US" altLang="en-US" sz="2400" b="0" i="0" u="none" strike="noStrike" cap="none" normalizeH="0" baseline="0" dirty="0">
                <a:ln>
                  <a:noFill/>
                </a:ln>
                <a:solidFill>
                  <a:srgbClr val="000000"/>
                </a:solidFill>
                <a:effectLst/>
                <a:latin typeface="MathJax_Math-italic"/>
              </a:rPr>
              <a:t>A</a:t>
            </a:r>
            <a:r>
              <a:rPr kumimoji="0" lang="en-US" altLang="en-US" sz="2400" b="0" i="0" u="none" strike="noStrike" cap="none" normalizeH="0" baseline="0" dirty="0">
                <a:ln>
                  <a:noFill/>
                </a:ln>
                <a:solidFill>
                  <a:srgbClr val="000000"/>
                </a:solidFill>
                <a:effectLst/>
                <a:latin typeface="MathJax_Main"/>
              </a:rPr>
              <a:t>|=25</a:t>
            </a:r>
            <a:r>
              <a:rPr kumimoji="0" lang="en-US" altLang="en-US" sz="1800" b="0" i="0" u="none" strike="noStrike" cap="none" normalizeH="0" baseline="0" dirty="0">
                <a:ln>
                  <a:noFill/>
                </a:ln>
                <a:solidFill>
                  <a:srgbClr val="000000"/>
                </a:solidFill>
                <a:effectLst/>
                <a:latin typeface="inherit"/>
              </a:rPr>
              <a:t>|𝐴|=25</a:t>
            </a:r>
            <a:r>
              <a:rPr kumimoji="0" lang="en-US" altLang="en-US" sz="1050" b="0" i="0" u="none" strike="noStrike" cap="none" normalizeH="0" baseline="0" dirty="0">
                <a:ln>
                  <a:noFill/>
                </a:ln>
                <a:solidFill>
                  <a:srgbClr val="000000"/>
                </a:solidFill>
                <a:effectLst/>
                <a:latin typeface="Verdana" panose="020B0604030504040204" pitchFamily="34" charset="0"/>
              </a:rPr>
              <a:t>,</a:t>
            </a:r>
            <a:r>
              <a:rPr kumimoji="0" lang="en-US" altLang="en-US" sz="2800" b="0" i="0" u="none" strike="noStrike" cap="none" normalizeH="0" baseline="0" dirty="0">
                <a:ln>
                  <a:noFill/>
                </a:ln>
                <a:solidFill>
                  <a:srgbClr val="000000"/>
                </a:solidFill>
                <a:effectLst/>
                <a:latin typeface="Verdana" panose="020B0604030504040204" pitchFamily="34" charset="0"/>
              </a:rPr>
              <a:t> </a:t>
            </a:r>
            <a:r>
              <a:rPr kumimoji="0" lang="en-US" altLang="en-US" sz="2400" b="0" i="0" u="none" strike="noStrike" cap="none" normalizeH="0" baseline="0" dirty="0">
                <a:ln>
                  <a:noFill/>
                </a:ln>
                <a:solidFill>
                  <a:srgbClr val="000000"/>
                </a:solidFill>
                <a:effectLst/>
                <a:latin typeface="MathJax_Main"/>
              </a:rPr>
              <a:t>|</a:t>
            </a:r>
            <a:r>
              <a:rPr kumimoji="0" lang="en-US" altLang="en-US" sz="2400" b="0" i="0" u="none" strike="noStrike" cap="none" normalizeH="0" baseline="0" dirty="0">
                <a:ln>
                  <a:noFill/>
                </a:ln>
                <a:solidFill>
                  <a:srgbClr val="000000"/>
                </a:solidFill>
                <a:effectLst/>
                <a:latin typeface="MathJax_Math-italic"/>
              </a:rPr>
              <a:t>B</a:t>
            </a:r>
            <a:r>
              <a:rPr kumimoji="0" lang="en-US" altLang="en-US" sz="2400" b="0" i="0" u="none" strike="noStrike" cap="none" normalizeH="0" baseline="0" dirty="0">
                <a:ln>
                  <a:noFill/>
                </a:ln>
                <a:solidFill>
                  <a:srgbClr val="000000"/>
                </a:solidFill>
                <a:effectLst/>
                <a:latin typeface="MathJax_Main"/>
              </a:rPr>
              <a:t>|=16</a:t>
            </a:r>
            <a:r>
              <a:rPr kumimoji="0" lang="en-US" altLang="en-US" sz="1800" b="0" i="0" u="none" strike="noStrike" cap="none" normalizeH="0" baseline="0" dirty="0">
                <a:ln>
                  <a:noFill/>
                </a:ln>
                <a:solidFill>
                  <a:srgbClr val="000000"/>
                </a:solidFill>
                <a:effectLst/>
                <a:latin typeface="inherit"/>
              </a:rPr>
              <a:t>|𝐵|=16</a:t>
            </a:r>
            <a:r>
              <a:rPr kumimoji="0" lang="en-US" altLang="en-US" sz="1050" b="0" i="0" u="none" strike="noStrike" cap="none" normalizeH="0" baseline="0" dirty="0">
                <a:ln>
                  <a:noFill/>
                </a:ln>
                <a:solidFill>
                  <a:srgbClr val="000000"/>
                </a:solidFill>
                <a:effectLst/>
                <a:latin typeface="Verdana" panose="020B0604030504040204" pitchFamily="34" charset="0"/>
              </a:rPr>
              <a:t> </a:t>
            </a:r>
            <a:r>
              <a:rPr kumimoji="0" lang="en-US" altLang="en-US" sz="2800" b="0" i="0" u="none" strike="noStrike" cap="none" normalizeH="0" baseline="0" dirty="0">
                <a:ln>
                  <a:noFill/>
                </a:ln>
                <a:solidFill>
                  <a:srgbClr val="000000"/>
                </a:solidFill>
                <a:effectLst/>
                <a:latin typeface="Verdana" panose="020B0604030504040204" pitchFamily="34" charset="0"/>
              </a:rPr>
              <a:t>and </a:t>
            </a:r>
            <a:r>
              <a:rPr kumimoji="0" lang="en-US" altLang="en-US" sz="2400" b="0" i="0" u="none" strike="noStrike" cap="none" normalizeH="0" baseline="0" dirty="0">
                <a:ln>
                  <a:noFill/>
                </a:ln>
                <a:solidFill>
                  <a:srgbClr val="000000"/>
                </a:solidFill>
                <a:effectLst/>
                <a:latin typeface="MathJax_Main"/>
              </a:rPr>
              <a:t>|</a:t>
            </a:r>
            <a:r>
              <a:rPr kumimoji="0" lang="en-US" altLang="en-US" sz="2400" b="0" i="0" u="none" strike="noStrike" cap="none" normalizeH="0" baseline="0" dirty="0">
                <a:ln>
                  <a:noFill/>
                </a:ln>
                <a:solidFill>
                  <a:srgbClr val="000000"/>
                </a:solidFill>
                <a:effectLst/>
                <a:latin typeface="MathJax_Math-italic"/>
              </a:rPr>
              <a:t>A</a:t>
            </a:r>
            <a:r>
              <a:rPr kumimoji="0" lang="en-US" altLang="en-US" sz="2400" b="0" i="0" u="none" strike="noStrike" cap="none" normalizeH="0" baseline="0" dirty="0">
                <a:ln>
                  <a:noFill/>
                </a:ln>
                <a:solidFill>
                  <a:srgbClr val="000000"/>
                </a:solidFill>
                <a:effectLst/>
                <a:latin typeface="MathJax_Main"/>
              </a:rPr>
              <a:t>∩</a:t>
            </a:r>
            <a:r>
              <a:rPr kumimoji="0" lang="en-US" altLang="en-US" sz="2400" b="0" i="0" u="none" strike="noStrike" cap="none" normalizeH="0" baseline="0" dirty="0">
                <a:ln>
                  <a:noFill/>
                </a:ln>
                <a:solidFill>
                  <a:srgbClr val="000000"/>
                </a:solidFill>
                <a:effectLst/>
                <a:latin typeface="MathJax_Math-italic"/>
              </a:rPr>
              <a:t>B</a:t>
            </a:r>
            <a:r>
              <a:rPr kumimoji="0" lang="en-US" altLang="en-US" sz="2400" b="0" i="0" u="none" strike="noStrike" cap="none" normalizeH="0" baseline="0" dirty="0">
                <a:ln>
                  <a:noFill/>
                </a:ln>
                <a:solidFill>
                  <a:srgbClr val="000000"/>
                </a:solidFill>
                <a:effectLst/>
                <a:latin typeface="MathJax_Main"/>
              </a:rPr>
              <a:t>|=8</a:t>
            </a:r>
            <a:r>
              <a:rPr kumimoji="0" lang="en-US" altLang="en-US" sz="1800" b="0" i="0" u="none" strike="noStrike" cap="none" normalizeH="0" baseline="0" dirty="0">
                <a:ln>
                  <a:noFill/>
                </a:ln>
                <a:solidFill>
                  <a:srgbClr val="000000"/>
                </a:solidFill>
                <a:effectLst/>
                <a:latin typeface="inherit"/>
              </a:rPr>
              <a:t>|𝐴∩𝐵|=8</a:t>
            </a:r>
            <a:r>
              <a:rPr kumimoji="0" lang="en-US" altLang="en-US" sz="1050" b="0" i="0" u="none" strike="noStrike" cap="none" normalizeH="0" baseline="0" dirty="0">
                <a:ln>
                  <a:noFill/>
                </a:ln>
                <a:solidFill>
                  <a:srgbClr val="000000"/>
                </a:solidFill>
                <a:effectLst/>
                <a:latin typeface="Verdana" panose="020B0604030504040204" pitchFamily="34" charset="0"/>
              </a:rPr>
              <a:t>.</a:t>
            </a:r>
            <a:endParaRPr kumimoji="0" lang="en-US" altLang="en-US" sz="2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0" i="0" u="none" strike="noStrike" cap="none" normalizeH="0" baseline="0" dirty="0">
                <a:ln>
                  <a:noFill/>
                </a:ln>
                <a:solidFill>
                  <a:srgbClr val="000000"/>
                </a:solidFill>
                <a:effectLst/>
                <a:latin typeface="MathJax_Main"/>
              </a:rPr>
              <a:t>|</a:t>
            </a:r>
            <a:r>
              <a:rPr kumimoji="0" lang="en-US" altLang="en-US" sz="2400" b="0" i="0" u="none" strike="noStrike" cap="none" normalizeH="0" baseline="0" dirty="0">
                <a:ln>
                  <a:noFill/>
                </a:ln>
                <a:solidFill>
                  <a:srgbClr val="000000"/>
                </a:solidFill>
                <a:effectLst/>
                <a:latin typeface="MathJax_Math-italic"/>
              </a:rPr>
              <a:t>A</a:t>
            </a:r>
            <a:r>
              <a:rPr kumimoji="0" lang="en-US" altLang="en-US" sz="2400" b="0" i="0" u="none" strike="noStrike" cap="none" normalizeH="0" baseline="0" dirty="0">
                <a:ln>
                  <a:noFill/>
                </a:ln>
                <a:solidFill>
                  <a:srgbClr val="000000"/>
                </a:solidFill>
                <a:effectLst/>
                <a:latin typeface="MathJax_Main"/>
              </a:rPr>
              <a:t>∪</a:t>
            </a:r>
            <a:r>
              <a:rPr kumimoji="0" lang="en-US" altLang="en-US" sz="2400" b="0" i="0" u="none" strike="noStrike" cap="none" normalizeH="0" baseline="0" dirty="0">
                <a:ln>
                  <a:noFill/>
                </a:ln>
                <a:solidFill>
                  <a:srgbClr val="000000"/>
                </a:solidFill>
                <a:effectLst/>
                <a:latin typeface="MathJax_Math-italic"/>
              </a:rPr>
              <a:t>B</a:t>
            </a:r>
            <a:r>
              <a:rPr kumimoji="0" lang="en-US" altLang="en-US" sz="2400" b="0" i="0" u="none" strike="noStrike" cap="none" normalizeH="0" baseline="0" dirty="0">
                <a:ln>
                  <a:noFill/>
                </a:ln>
                <a:solidFill>
                  <a:srgbClr val="000000"/>
                </a:solidFill>
                <a:effectLst/>
                <a:latin typeface="MathJax_Main"/>
              </a:rPr>
              <a:t>|=|</a:t>
            </a:r>
            <a:r>
              <a:rPr kumimoji="0" lang="en-US" altLang="en-US" sz="2400" b="0" i="0" u="none" strike="noStrike" cap="none" normalizeH="0" baseline="0" dirty="0">
                <a:ln>
                  <a:noFill/>
                </a:ln>
                <a:solidFill>
                  <a:srgbClr val="000000"/>
                </a:solidFill>
                <a:effectLst/>
                <a:latin typeface="MathJax_Math-italic"/>
              </a:rPr>
              <a:t>A</a:t>
            </a:r>
            <a:r>
              <a:rPr kumimoji="0" lang="en-US" altLang="en-US" sz="2400" b="0" i="0" u="none" strike="noStrike" cap="none" normalizeH="0" baseline="0" dirty="0">
                <a:ln>
                  <a:noFill/>
                </a:ln>
                <a:solidFill>
                  <a:srgbClr val="000000"/>
                </a:solidFill>
                <a:effectLst/>
                <a:latin typeface="MathJax_Main"/>
              </a:rPr>
              <a:t>|+|</a:t>
            </a:r>
            <a:r>
              <a:rPr kumimoji="0" lang="en-US" altLang="en-US" sz="2400" b="0" i="0" u="none" strike="noStrike" cap="none" normalizeH="0" baseline="0" dirty="0">
                <a:ln>
                  <a:noFill/>
                </a:ln>
                <a:solidFill>
                  <a:srgbClr val="000000"/>
                </a:solidFill>
                <a:effectLst/>
                <a:latin typeface="MathJax_Math-italic"/>
              </a:rPr>
              <a:t>B</a:t>
            </a:r>
            <a:r>
              <a:rPr kumimoji="0" lang="en-US" altLang="en-US" sz="2400" b="0" i="0" u="none" strike="noStrike" cap="none" normalizeH="0" baseline="0" dirty="0">
                <a:ln>
                  <a:noFill/>
                </a:ln>
                <a:solidFill>
                  <a:srgbClr val="000000"/>
                </a:solidFill>
                <a:effectLst/>
                <a:latin typeface="MathJax_Main"/>
              </a:rPr>
              <a:t>|−|</a:t>
            </a:r>
            <a:r>
              <a:rPr kumimoji="0" lang="en-US" altLang="en-US" sz="2400" b="0" i="0" u="none" strike="noStrike" cap="none" normalizeH="0" baseline="0" dirty="0">
                <a:ln>
                  <a:noFill/>
                </a:ln>
                <a:solidFill>
                  <a:srgbClr val="000000"/>
                </a:solidFill>
                <a:effectLst/>
                <a:latin typeface="MathJax_Math-italic"/>
              </a:rPr>
              <a:t>A</a:t>
            </a:r>
            <a:r>
              <a:rPr kumimoji="0" lang="en-US" altLang="en-US" sz="2400" b="0" i="0" u="none" strike="noStrike" cap="none" normalizeH="0" baseline="0" dirty="0">
                <a:ln>
                  <a:noFill/>
                </a:ln>
                <a:solidFill>
                  <a:srgbClr val="000000"/>
                </a:solidFill>
                <a:effectLst/>
                <a:latin typeface="MathJax_Main"/>
              </a:rPr>
              <a:t>∩</a:t>
            </a:r>
            <a:r>
              <a:rPr kumimoji="0" lang="en-US" altLang="en-US" sz="2400" b="0" i="0" u="none" strike="noStrike" cap="none" normalizeH="0" baseline="0" dirty="0">
                <a:ln>
                  <a:noFill/>
                </a:ln>
                <a:solidFill>
                  <a:srgbClr val="000000"/>
                </a:solidFill>
                <a:effectLst/>
                <a:latin typeface="MathJax_Math-italic"/>
              </a:rPr>
              <a:t>B</a:t>
            </a:r>
            <a:r>
              <a:rPr kumimoji="0" lang="en-US" altLang="en-US" sz="2400" b="0" i="0" u="none" strike="noStrike" cap="none" normalizeH="0" baseline="0" dirty="0">
                <a:ln>
                  <a:noFill/>
                </a:ln>
                <a:solidFill>
                  <a:srgbClr val="000000"/>
                </a:solidFill>
                <a:effectLst/>
                <a:latin typeface="MathJax_Main"/>
              </a:rPr>
              <a:t>|=25+16−8=33</a:t>
            </a:r>
            <a:endParaRPr kumimoji="0" lang="en-US" altLang="en-US" sz="1050" b="0" i="0" u="none" strike="noStrike" cap="none" normalizeH="0" baseline="0" dirty="0">
              <a:ln>
                <a:noFill/>
              </a:ln>
              <a:solidFill>
                <a:schemeClr val="tx1"/>
              </a:solidFill>
              <a:effectLst/>
            </a:endParaRPr>
          </a:p>
          <a:p>
            <a:endParaRPr lang="en-IN" dirty="0"/>
          </a:p>
        </p:txBody>
      </p:sp>
    </p:spTree>
    <p:extLst>
      <p:ext uri="{BB962C8B-B14F-4D97-AF65-F5344CB8AC3E}">
        <p14:creationId xmlns="" xmlns:p14="http://schemas.microsoft.com/office/powerpoint/2010/main" val="298881549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 xmlns:thm15="http://schemas.microsoft.com/office/thememl/2012/main" name="Ion Boardroom" id="{FC33163D-4339-46B1-8EED-24C834239D99}" vid="{B8502691-933B-45FE-8764-BA278511EF27}"/>
    </a:ext>
  </a:extLst>
</a:theme>
</file>

<file path=docProps/app.xml><?xml version="1.0" encoding="utf-8"?>
<Properties xmlns="http://schemas.openxmlformats.org/officeDocument/2006/extended-properties" xmlns:vt="http://schemas.openxmlformats.org/officeDocument/2006/docPropsVTypes">
  <Template>Ion Boardroom</Template>
  <TotalTime>49</TotalTime>
  <Words>196</Words>
  <Application>Microsoft Office PowerPoint</Application>
  <PresentationFormat>Custom</PresentationFormat>
  <Paragraphs>59</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Ion Boardroom</vt:lpstr>
      <vt:lpstr>                                 UNIT-II</vt:lpstr>
      <vt:lpstr>Combinations and Permutations</vt:lpstr>
      <vt:lpstr>Formulas of permutation</vt:lpstr>
      <vt:lpstr>Combinations </vt:lpstr>
      <vt:lpstr>Pigeonhole Principle</vt:lpstr>
      <vt:lpstr>The Inclusion-Exclusion principle </vt:lpstr>
      <vt:lpstr> Example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DISCREATE MATHEMATICAL         STRUCTURE</dc:title>
  <dc:creator>ganesh varanasi</dc:creator>
  <cp:lastModifiedBy>DNR42</cp:lastModifiedBy>
  <cp:revision>7</cp:revision>
  <dcterms:created xsi:type="dcterms:W3CDTF">2024-06-22T08:48:51Z</dcterms:created>
  <dcterms:modified xsi:type="dcterms:W3CDTF">2024-06-28T06:23:53Z</dcterms:modified>
</cp:coreProperties>
</file>