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9" r:id="rId3"/>
    <p:sldId id="260" r:id="rId4"/>
    <p:sldId id="258" r:id="rId5"/>
    <p:sldId id="261" r:id="rId6"/>
    <p:sldId id="262"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1" autoAdjust="0"/>
    <p:restoredTop sz="94660"/>
  </p:normalViewPr>
  <p:slideViewPr>
    <p:cSldViewPr snapToGrid="0">
      <p:cViewPr varScale="1">
        <p:scale>
          <a:sx n="73" d="100"/>
          <a:sy n="73" d="100"/>
        </p:scale>
        <p:origin x="-582" y="33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6/26/2024</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4"/>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6/26/2024</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altLang="en-US" sz="4400" b="1" dirty="0">
                <a:latin typeface="Arial Black" panose="020B0A04020102020204" charset="0"/>
                <a:cs typeface="Arial Black" panose="020B0A04020102020204" charset="0"/>
              </a:rPr>
              <a:t>CLASSICAL MECHANICS</a:t>
            </a:r>
          </a:p>
        </p:txBody>
      </p:sp>
      <p:pic>
        <p:nvPicPr>
          <p:cNvPr id="5121" name="Picture 1"/>
          <p:cNvPicPr>
            <a:picLocks noChangeAspect="1" noChangeArrowheads="1"/>
          </p:cNvPicPr>
          <p:nvPr/>
        </p:nvPicPr>
        <p:blipFill>
          <a:blip r:embed="rId2"/>
          <a:srcRect/>
          <a:stretch>
            <a:fillRect/>
          </a:stretch>
        </p:blipFill>
        <p:spPr bwMode="auto">
          <a:xfrm>
            <a:off x="5695406" y="2704012"/>
            <a:ext cx="5617028" cy="2398804"/>
          </a:xfrm>
          <a:prstGeom prst="rect">
            <a:avLst/>
          </a:prstGeom>
          <a:noFill/>
          <a:ln w="9525">
            <a:noFill/>
            <a:miter lim="800000"/>
            <a:headEnd/>
            <a:tailEnd/>
          </a:ln>
          <a:effectLst/>
        </p:spPr>
      </p:pic>
      <p:sp>
        <p:nvSpPr>
          <p:cNvPr id="4" name="TextBox 3"/>
          <p:cNvSpPr txBox="1"/>
          <p:nvPr/>
        </p:nvSpPr>
        <p:spPr>
          <a:xfrm>
            <a:off x="8934994" y="5486400"/>
            <a:ext cx="2403566" cy="646331"/>
          </a:xfrm>
          <a:prstGeom prst="rect">
            <a:avLst/>
          </a:prstGeom>
          <a:noFill/>
        </p:spPr>
        <p:txBody>
          <a:bodyPr wrap="square" rtlCol="0">
            <a:spAutoFit/>
          </a:bodyPr>
          <a:lstStyle/>
          <a:p>
            <a:pPr algn="ctr"/>
            <a:r>
              <a:rPr lang="en-US" dirty="0" smtClean="0"/>
              <a:t>BY</a:t>
            </a:r>
          </a:p>
          <a:p>
            <a:pPr algn="ctr"/>
            <a:r>
              <a:rPr lang="en-US" dirty="0" smtClean="0"/>
              <a:t>G.SRI LAKSHMI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2835910" y="337185"/>
            <a:ext cx="5134610" cy="368300"/>
          </a:xfrm>
          <a:prstGeom prst="rect">
            <a:avLst/>
          </a:prstGeom>
          <a:noFill/>
        </p:spPr>
        <p:txBody>
          <a:bodyPr wrap="square" rtlCol="0">
            <a:spAutoFit/>
          </a:bodyPr>
          <a:lstStyle/>
          <a:p>
            <a:pPr algn="ctr"/>
            <a:r>
              <a:rPr lang="en-IN" altLang="en-US"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sym typeface="+mn-ea"/>
              </a:rPr>
              <a:t>CLASSICAL MECHANICS</a:t>
            </a:r>
            <a:endParaRPr lang="en-IN" altLang="en-US" b="1">
              <a:solidFill>
                <a:srgbClr val="FF0000"/>
              </a:solidFill>
            </a:endParaRPr>
          </a:p>
        </p:txBody>
      </p:sp>
      <p:sp>
        <p:nvSpPr>
          <p:cNvPr id="6" name="Text Box 5"/>
          <p:cNvSpPr txBox="1"/>
          <p:nvPr/>
        </p:nvSpPr>
        <p:spPr>
          <a:xfrm>
            <a:off x="1742440" y="1156970"/>
            <a:ext cx="7941310" cy="4799965"/>
          </a:xfrm>
          <a:prstGeom prst="rect">
            <a:avLst/>
          </a:prstGeom>
          <a:noFill/>
        </p:spPr>
        <p:txBody>
          <a:bodyPr wrap="square" rtlCol="0">
            <a:spAutoFit/>
          </a:bodyPr>
          <a:lstStyle/>
          <a:p>
            <a:pPr marL="285750" indent="-285750" algn="just">
              <a:lnSpc>
                <a:spcPct val="100000"/>
              </a:lnSpc>
              <a:buFont typeface="Wingdings" panose="05000000000000000000" charset="0"/>
              <a:buChar char="v"/>
            </a:pPr>
            <a:r>
              <a:rPr lang="en-IN" altLang="en-US" b="1">
                <a:solidFill>
                  <a:srgbClr val="FF0000"/>
                </a:solidFill>
                <a:sym typeface="+mn-ea"/>
              </a:rPr>
              <a:t>HISTROY:</a:t>
            </a:r>
            <a:endParaRPr lang="en-IN" altLang="en-US" b="1">
              <a:gradFill>
                <a:gsLst>
                  <a:gs pos="0">
                    <a:srgbClr val="007BD3"/>
                  </a:gs>
                  <a:gs pos="100000">
                    <a:srgbClr val="034373"/>
                  </a:gs>
                </a:gsLst>
                <a:lin scaled="0"/>
              </a:gradFill>
            </a:endParaRPr>
          </a:p>
          <a:p>
            <a:pPr marL="285750" indent="-285750" algn="just">
              <a:lnSpc>
                <a:spcPct val="100000"/>
              </a:lnSpc>
              <a:buFont typeface="Wingdings" panose="05000000000000000000" charset="0"/>
              <a:buChar char="v"/>
            </a:pPr>
            <a:r>
              <a:rPr lang="en-IN" altLang="en-US" b="1">
                <a:gradFill>
                  <a:gsLst>
                    <a:gs pos="0">
                      <a:srgbClr val="007BD3"/>
                    </a:gs>
                    <a:gs pos="100000">
                      <a:srgbClr val="034373"/>
                    </a:gs>
                  </a:gsLst>
                  <a:lin scaled="0"/>
                </a:gradFill>
              </a:rPr>
              <a:t>Introduction to Newtonian Mechanics Classical mechanics deals with the motion of Physical bodies at the macroscopic level. Galileo and Sir Isaac Newton said its foundation in the 17 </a:t>
            </a:r>
            <a:r>
              <a:rPr lang="en-IN" altLang="en-US" b="1" baseline="30000">
                <a:gradFill>
                  <a:gsLst>
                    <a:gs pos="0">
                      <a:srgbClr val="007BD3"/>
                    </a:gs>
                    <a:gs pos="100000">
                      <a:srgbClr val="034373"/>
                    </a:gs>
                  </a:gsLst>
                  <a:lin scaled="0"/>
                </a:gradFill>
              </a:rPr>
              <a:t>th  </a:t>
            </a:r>
            <a:r>
              <a:rPr lang="en-IN" altLang="en-US" b="1">
                <a:gradFill>
                  <a:gsLst>
                    <a:gs pos="0">
                      <a:srgbClr val="007BD3"/>
                    </a:gs>
                    <a:gs pos="100000">
                      <a:srgbClr val="034373"/>
                    </a:gs>
                  </a:gsLst>
                  <a:lin scaled="0"/>
                </a:gradFill>
              </a:rPr>
              <a:t>Century .</a:t>
            </a:r>
          </a:p>
          <a:p>
            <a:pPr marL="285750" indent="-285750" algn="just">
              <a:lnSpc>
                <a:spcPct val="100000"/>
              </a:lnSpc>
              <a:buFont typeface="Wingdings" panose="05000000000000000000" charset="0"/>
              <a:buChar char="v"/>
            </a:pPr>
            <a:r>
              <a:rPr lang="en-IN" altLang="en-US" b="1">
                <a:solidFill>
                  <a:srgbClr val="7030A0"/>
                </a:solidFill>
              </a:rPr>
              <a:t>As Newton’s Laws of motion provide the basis of classical mechanics. It is often referred to as Newtonian mechanics. There are two parts in mechanics Kinematics and Dyanamics.</a:t>
            </a:r>
          </a:p>
          <a:p>
            <a:pPr marL="285750" indent="-285750" algn="just">
              <a:lnSpc>
                <a:spcPct val="100000"/>
              </a:lnSpc>
              <a:buFont typeface="Wingdings" panose="05000000000000000000" charset="0"/>
              <a:buChar char="v"/>
            </a:pPr>
            <a:r>
              <a:rPr lang="en-IN" altLang="en-US" b="1">
                <a:solidFill>
                  <a:srgbClr val="FF0000"/>
                </a:solidFill>
              </a:rPr>
              <a:t>Kinematics</a:t>
            </a:r>
            <a:r>
              <a:rPr lang="en-IN" altLang="en-US" b="1">
                <a:gradFill>
                  <a:gsLst>
                    <a:gs pos="0">
                      <a:srgbClr val="007BD3"/>
                    </a:gs>
                    <a:gs pos="100000">
                      <a:srgbClr val="034373"/>
                    </a:gs>
                  </a:gsLst>
                  <a:lin scaled="0"/>
                </a:gradFill>
              </a:rPr>
              <a:t> deals with the geometrical description of the motion of objects without considering the forces producing the motion.</a:t>
            </a:r>
          </a:p>
          <a:p>
            <a:pPr marL="285750" indent="-285750" algn="just">
              <a:lnSpc>
                <a:spcPct val="100000"/>
              </a:lnSpc>
              <a:buFont typeface="Wingdings" panose="05000000000000000000" charset="0"/>
              <a:buChar char="v"/>
            </a:pPr>
            <a:r>
              <a:rPr lang="en-IN" altLang="en-US" b="1">
                <a:solidFill>
                  <a:srgbClr val="FF0000"/>
                </a:solidFill>
              </a:rPr>
              <a:t>Dynamics</a:t>
            </a:r>
            <a:r>
              <a:rPr lang="en-IN" altLang="en-US" b="1">
                <a:gradFill>
                  <a:gsLst>
                    <a:gs pos="0">
                      <a:srgbClr val="007BD3"/>
                    </a:gs>
                    <a:gs pos="100000">
                      <a:srgbClr val="034373"/>
                    </a:gs>
                  </a:gsLst>
                  <a:lin scaled="0"/>
                </a:gradFill>
              </a:rPr>
              <a:t> is the part that concerns the forces that produce changes in motion or the changes in other properties.</a:t>
            </a:r>
          </a:p>
          <a:p>
            <a:pPr marL="285750" indent="-285750" algn="just">
              <a:lnSpc>
                <a:spcPct val="100000"/>
              </a:lnSpc>
              <a:buFont typeface="Wingdings" panose="05000000000000000000" charset="0"/>
              <a:buChar char="v"/>
            </a:pPr>
            <a:r>
              <a:rPr lang="en-IN" altLang="en-US" b="1">
                <a:solidFill>
                  <a:srgbClr val="7030A0"/>
                </a:solidFill>
              </a:rPr>
              <a:t>This leds us to the concept of force , mass and the laws that gives the motion of objects.</a:t>
            </a:r>
          </a:p>
          <a:p>
            <a:pPr marL="285750" indent="-285750" algn="just">
              <a:lnSpc>
                <a:spcPct val="100000"/>
              </a:lnSpc>
              <a:buFont typeface="Wingdings" panose="05000000000000000000" charset="0"/>
              <a:buChar char="v"/>
            </a:pPr>
            <a:r>
              <a:rPr lang="en-IN" altLang="en-US" b="1">
                <a:gradFill>
                  <a:gsLst>
                    <a:gs pos="0">
                      <a:srgbClr val="007BD3"/>
                    </a:gs>
                    <a:gs pos="100000">
                      <a:srgbClr val="034373"/>
                    </a:gs>
                  </a:gsLst>
                  <a:lin scaled="0"/>
                </a:gradFill>
              </a:rPr>
              <a:t>To apply the laws to different situation , Newtonian mechanics has since been reformulated in a few different forms, such as the Lagrange the Hamilton and the Glileo.  </a:t>
            </a:r>
          </a:p>
          <a:p>
            <a:pPr algn="just">
              <a:lnSpc>
                <a:spcPct val="100000"/>
              </a:lnSpc>
            </a:pPr>
            <a:r>
              <a:rPr lang="en-IN" altLang="en-US" b="1">
                <a:gradFill>
                  <a:gsLst>
                    <a:gs pos="0">
                      <a:srgbClr val="007BD3"/>
                    </a:gs>
                    <a:gs pos="100000">
                      <a:srgbClr val="034373"/>
                    </a:gs>
                  </a:gsLst>
                  <a:lin scaled="0"/>
                </a:gradFill>
              </a:rPr>
              <a:t>     </a:t>
            </a:r>
          </a:p>
        </p:txBody>
      </p:sp>
      <p:pic>
        <p:nvPicPr>
          <p:cNvPr id="4097" name="Picture 1"/>
          <p:cNvPicPr>
            <a:picLocks noChangeAspect="1" noChangeArrowheads="1"/>
          </p:cNvPicPr>
          <p:nvPr/>
        </p:nvPicPr>
        <p:blipFill>
          <a:blip r:embed="rId2"/>
          <a:srcRect/>
          <a:stretch>
            <a:fillRect/>
          </a:stretch>
        </p:blipFill>
        <p:spPr bwMode="auto">
          <a:xfrm>
            <a:off x="9666514" y="1854926"/>
            <a:ext cx="2063932" cy="3618411"/>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p:nvPr/>
        </p:nvSpPr>
        <p:spPr>
          <a:xfrm>
            <a:off x="1235075" y="871855"/>
            <a:ext cx="8486775" cy="4661535"/>
          </a:xfrm>
          <a:prstGeom prst="rect">
            <a:avLst/>
          </a:prstGeom>
          <a:noFill/>
        </p:spPr>
        <p:txBody>
          <a:bodyPr wrap="square" rtlCol="0">
            <a:spAutoFit/>
          </a:bodyPr>
          <a:lstStyle/>
          <a:p>
            <a:pPr marL="285750" indent="-285750" algn="just">
              <a:lnSpc>
                <a:spcPct val="150000"/>
              </a:lnSpc>
              <a:buFont typeface="Wingdings" panose="05000000000000000000" charset="0"/>
              <a:buChar char="v"/>
            </a:pPr>
            <a:r>
              <a:rPr lang="en-IN" altLang="en-US" b="1">
                <a:gradFill>
                  <a:gsLst>
                    <a:gs pos="0">
                      <a:srgbClr val="7B32B2"/>
                    </a:gs>
                    <a:gs pos="100000">
                      <a:srgbClr val="401A5D"/>
                    </a:gs>
                  </a:gsLst>
                  <a:lin scaled="0"/>
                </a:gradFill>
              </a:rPr>
              <a:t>Mechnics is a branch of physics which deals with objects in motion and at rest under the influence of external and internal interactions.</a:t>
            </a:r>
          </a:p>
          <a:p>
            <a:pPr marL="285750" indent="-285750" algn="just">
              <a:lnSpc>
                <a:spcPct val="150000"/>
              </a:lnSpc>
              <a:buFont typeface="Wingdings" panose="05000000000000000000" charset="0"/>
              <a:buChar char="v"/>
            </a:pPr>
            <a:r>
              <a:rPr lang="en-IN" altLang="en-US" b="1">
                <a:gradFill>
                  <a:gsLst>
                    <a:gs pos="0">
                      <a:srgbClr val="007BD3"/>
                    </a:gs>
                    <a:gs pos="100000">
                      <a:srgbClr val="034373"/>
                    </a:gs>
                  </a:gsLst>
                  <a:lin scaled="0"/>
                </a:gradFill>
              </a:rPr>
              <a:t>Mechanics had developed since ancient  times on the basis of  observtions on the motion of mteril prticles.Although efforts were made earlier to propose theoretical hypotheses regarding the relationship between force and motion but it was not until Newton announced his famous laws of motion in 1687.</a:t>
            </a:r>
          </a:p>
          <a:p>
            <a:pPr marL="285750" indent="-285750" algn="just">
              <a:lnSpc>
                <a:spcPct val="150000"/>
              </a:lnSpc>
              <a:buFont typeface="Wingdings" panose="05000000000000000000" charset="0"/>
              <a:buChar char="v"/>
            </a:pPr>
            <a:r>
              <a:rPr lang="en-IN" altLang="en-US" b="1">
                <a:solidFill>
                  <a:srgbClr val="7030A0"/>
                </a:solidFill>
              </a:rPr>
              <a:t>The mechanics based on Newton’s laws of motion and alternatively developed by Lagrange , Hamilton and other is called classical mechanics. When this mechanics deals with the Newton’s laws and their consequences, it may be called as Newtonian or Vectorial mechanics. </a:t>
            </a:r>
          </a:p>
        </p:txBody>
      </p:sp>
      <p:sp>
        <p:nvSpPr>
          <p:cNvPr id="2" name="Text Box 1"/>
          <p:cNvSpPr txBox="1"/>
          <p:nvPr/>
        </p:nvSpPr>
        <p:spPr>
          <a:xfrm>
            <a:off x="3708400" y="414020"/>
            <a:ext cx="4064000" cy="368300"/>
          </a:xfrm>
          <a:prstGeom prst="rect">
            <a:avLst/>
          </a:prstGeom>
          <a:noFill/>
        </p:spPr>
        <p:txBody>
          <a:bodyPr wrap="square" rtlCol="0">
            <a:spAutoFit/>
          </a:bodyPr>
          <a:lstStyle/>
          <a:p>
            <a:r>
              <a:rPr lang="en-IN" altLang="en-US"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sym typeface="+mn-ea"/>
              </a:rPr>
              <a:t>CLASSICAL MECHANICS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7" name="Text Box 6"/>
              <p:cNvSpPr txBox="1"/>
              <p:nvPr/>
            </p:nvSpPr>
            <p:spPr>
              <a:xfrm>
                <a:off x="1659255" y="1504315"/>
                <a:ext cx="8086090" cy="6563995"/>
              </a:xfrm>
              <a:prstGeom prst="rect">
                <a:avLst/>
              </a:prstGeom>
              <a:noFill/>
            </p:spPr>
            <p:txBody>
              <a:bodyPr wrap="square" rtlCol="0">
                <a:spAutoFit/>
              </a:bodyPr>
              <a:p>
                <a:pPr marL="285750" indent="-285750" algn="just">
                  <a:lnSpc>
                    <a:spcPct val="150000"/>
                  </a:lnSpc>
                  <a:buFont typeface="Wingdings" panose="05000000000000000000" charset="0"/>
                  <a:buChar char="v"/>
                </a:pPr>
                <a:r>
                  <a:rPr lang="en-IN" altLang="en-US" b="1">
                    <a:gradFill>
                      <a:gsLst>
                        <a:gs pos="0">
                          <a:srgbClr val="E30000"/>
                        </a:gs>
                        <a:gs pos="100000">
                          <a:srgbClr val="760303"/>
                        </a:gs>
                      </a:gsLst>
                      <a:lin scaled="0"/>
                    </a:gradFill>
                    <a:sym typeface="+mn-ea"/>
                  </a:rPr>
                  <a:t>INTRODUCTION:</a:t>
                </a:r>
                <a:endParaRPr lang="en-IN" altLang="en-US" b="1">
                  <a:gradFill>
                    <a:gsLst>
                      <a:gs pos="0">
                        <a:srgbClr val="007BD3"/>
                      </a:gs>
                      <a:gs pos="100000">
                        <a:srgbClr val="034373"/>
                      </a:gs>
                    </a:gsLst>
                    <a:lin scaled="0"/>
                  </a:gradFill>
                </a:endParaRPr>
              </a:p>
              <a:p>
                <a:pPr marL="285750" indent="-285750" algn="just">
                  <a:lnSpc>
                    <a:spcPct val="150000"/>
                  </a:lnSpc>
                  <a:buFont typeface="Wingdings" panose="05000000000000000000" charset="0"/>
                  <a:buChar char="v"/>
                </a:pPr>
                <a:r>
                  <a:rPr lang="en-IN" altLang="en-US" b="1">
                    <a:gradFill>
                      <a:gsLst>
                        <a:gs pos="0">
                          <a:srgbClr val="007BD3"/>
                        </a:gs>
                        <a:gs pos="100000">
                          <a:srgbClr val="034373"/>
                        </a:gs>
                      </a:gsLst>
                      <a:lin scaled="0"/>
                    </a:gradFill>
                  </a:rPr>
                  <a:t>The mathematical study of the motion of all objects and the forces that affect them is called classical  mechanics .</a:t>
                </a:r>
                <a:endParaRPr lang="en-IN" altLang="en-US" b="1">
                  <a:gradFill>
                    <a:gsLst>
                      <a:gs pos="0">
                        <a:srgbClr val="007BD3"/>
                      </a:gs>
                      <a:gs pos="100000">
                        <a:srgbClr val="034373"/>
                      </a:gs>
                    </a:gsLst>
                    <a:lin scaled="0"/>
                  </a:gradFill>
                </a:endParaRPr>
              </a:p>
              <a:p>
                <a:pPr marL="285750" indent="-285750" algn="just">
                  <a:lnSpc>
                    <a:spcPct val="150000"/>
                  </a:lnSpc>
                  <a:buFont typeface="Wingdings" panose="05000000000000000000" charset="0"/>
                  <a:buChar char="v"/>
                </a:pPr>
                <a:r>
                  <a:rPr lang="en-IN" altLang="en-US" b="1">
                    <a:solidFill>
                      <a:srgbClr val="7030A0"/>
                    </a:solidFill>
                  </a:rPr>
                  <a:t>Laws of motion formulated by Galileo, Newton, Lagrange, Hamilton, Maxwell which comes before quantum theory are referred to as classical Mechanics.</a:t>
                </a:r>
                <a:endParaRPr lang="en-IN" altLang="en-US" b="1">
                  <a:solidFill>
                    <a:srgbClr val="7030A0"/>
                  </a:solidFill>
                </a:endParaRPr>
              </a:p>
              <a:p>
                <a:pPr marL="285750" indent="-285750">
                  <a:buFont typeface="Wingdings" panose="05000000000000000000" charset="0"/>
                  <a:buChar char="v"/>
                </a:pPr>
                <a:r>
                  <a:rPr lang="en-US" b="1">
                    <a:gradFill>
                      <a:gsLst>
                        <a:gs pos="0">
                          <a:srgbClr val="007BD3"/>
                        </a:gs>
                        <a:gs pos="100000">
                          <a:srgbClr val="034373"/>
                        </a:gs>
                      </a:gsLst>
                      <a:lin scaled="0"/>
                    </a:gradFill>
                    <a:sym typeface="+mn-ea"/>
                  </a:rPr>
                  <a:t>Lagrangian Mechanics</a:t>
                </a:r>
                <a:r>
                  <a:rPr lang="en-IN" altLang="en-US" b="1">
                    <a:gradFill>
                      <a:gsLst>
                        <a:gs pos="0">
                          <a:srgbClr val="007BD3"/>
                        </a:gs>
                        <a:gs pos="100000">
                          <a:srgbClr val="034373"/>
                        </a:gs>
                      </a:gsLst>
                      <a:lin scaled="0"/>
                    </a:gradFill>
                    <a:sym typeface="+mn-ea"/>
                  </a:rPr>
                  <a:t> is</a:t>
                </a:r>
                <a:r>
                  <a:rPr lang="en-US" b="1">
                    <a:gradFill>
                      <a:gsLst>
                        <a:gs pos="0">
                          <a:srgbClr val="007BD3"/>
                        </a:gs>
                        <a:gs pos="100000">
                          <a:srgbClr val="034373"/>
                        </a:gs>
                      </a:gsLst>
                      <a:lin scaled="0"/>
                    </a:gradFill>
                    <a:sym typeface="+mn-ea"/>
                  </a:rPr>
                  <a:t> generalized coordinates and a Lagrangian function to describe the dynamics of mechanical systems.</a:t>
                </a:r>
                <a:endParaRPr lang="en-US" b="1">
                  <a:gradFill>
                    <a:gsLst>
                      <a:gs pos="0">
                        <a:srgbClr val="007BD3"/>
                      </a:gs>
                      <a:gs pos="100000">
                        <a:srgbClr val="034373"/>
                      </a:gs>
                    </a:gsLst>
                    <a:lin scaled="0"/>
                  </a:gradFill>
                </a:endParaRPr>
              </a:p>
              <a:p>
                <a:pPr marL="285750" indent="-285750">
                  <a:buFont typeface="Wingdings" panose="05000000000000000000" charset="0"/>
                  <a:buChar char="v"/>
                </a:pPr>
                <a:r>
                  <a:rPr lang="en-US" b="1">
                    <a:gradFill>
                      <a:gsLst>
                        <a:gs pos="0">
                          <a:srgbClr val="007BD3"/>
                        </a:gs>
                        <a:gs pos="100000">
                          <a:srgbClr val="034373"/>
                        </a:gs>
                      </a:gsLst>
                      <a:lin scaled="0"/>
                    </a:gradFill>
                    <a:sym typeface="+mn-ea"/>
                  </a:rPr>
                  <a:t>S is defined as the integral of the Lagrangian </a:t>
                </a:r>
                <a:endParaRPr lang="en-US" b="1">
                  <a:gradFill>
                    <a:gsLst>
                      <a:gs pos="0">
                        <a:srgbClr val="007BD3"/>
                      </a:gs>
                      <a:gs pos="100000">
                        <a:srgbClr val="034373"/>
                      </a:gs>
                    </a:gsLst>
                    <a:lin scaled="0"/>
                  </a:gradFill>
                </a:endParaRPr>
              </a:p>
              <a:p>
                <a:pPr indent="0">
                  <a:buFont typeface="Wingdings" panose="05000000000000000000" charset="0"/>
                  <a:buNone/>
                </a:pPr>
                <a:r>
                  <a:rPr lang="en-IN" altLang="en-US" b="1">
                    <a:gradFill>
                      <a:gsLst>
                        <a:gs pos="0">
                          <a:srgbClr val="007BD3"/>
                        </a:gs>
                        <a:gs pos="100000">
                          <a:srgbClr val="034373"/>
                        </a:gs>
                      </a:gsLst>
                      <a:lin scaled="0"/>
                    </a:gradFill>
                    <a:sym typeface="+mn-ea"/>
                  </a:rPr>
                  <a:t/>
                </a:r>
                <a14:m>
                  <m:oMath xmlns:m="http://schemas.openxmlformats.org/officeDocument/2006/math">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𝑺</m:t>
                    </m:r>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m:t>
                    </m:r>
                    <m:nary>
                      <m:naryPr>
                        <m:limLoc m:val="subSup"/>
                        <m:ctrlP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ctrlPr>
                      </m:naryPr>
                      <m:sub>
                        <m:sSub>
                          <m:sSubPr>
                            <m:ctrlP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ctrlPr>
                          </m:sSubPr>
                          <m:e>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𝒕</m:t>
                            </m:r>
                          </m:e>
                          <m:sub>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𝟐</m:t>
                            </m:r>
                          </m:sub>
                        </m:sSub>
                      </m:sub>
                      <m:sup>
                        <m:sSub>
                          <m:sSubPr>
                            <m:ctrlP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ctrlPr>
                          </m:sSubPr>
                          <m:e>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𝒕</m:t>
                            </m:r>
                          </m:e>
                          <m:sub>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𝟏</m:t>
                            </m:r>
                          </m:sub>
                        </m:sSub>
                      </m:sup>
                      <m:e>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𝑳</m:t>
                        </m:r>
                        <m:d>
                          <m:dPr>
                            <m:ctrlP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ctrlPr>
                          </m:dPr>
                          <m:e>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𝒒</m:t>
                            </m:r>
                            <m:acc>
                              <m:accPr>
                                <m:chr m:val="̇"/>
                                <m:ctrlP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ctrlPr>
                              </m:accPr>
                              <m:e>
                                <m:r>
                                  <a:rPr lang="en-US" altLang="en-IN" b="1" i="1">
                                    <a:gradFill>
                                      <a:gsLst>
                                        <a:gs pos="0">
                                          <a:srgbClr val="007BD3"/>
                                        </a:gs>
                                        <a:gs pos="100000">
                                          <a:srgbClr val="034373"/>
                                        </a:gs>
                                      </a:gsLst>
                                      <a:lin scaled="0"/>
                                    </a:gradFill>
                                    <a:latin typeface="Cambria Math" panose="02040503050406030204" charset="0"/>
                                    <a:cs typeface="Cambria Math" panose="02040503050406030204" charset="0"/>
                                  </a:rPr>
                                  <m:t>𝒒𝒕</m:t>
                                </m:r>
                              </m:e>
                            </m:acc>
                          </m:e>
                        </m:d>
                      </m:e>
                    </m:nary>
                  </m:oMath>
                </a14:m>
                <a:r>
                  <a:rPr lang="en-IN" altLang="en-US" b="1">
                    <a:gradFill>
                      <a:gsLst>
                        <a:gs pos="0">
                          <a:srgbClr val="007BD3"/>
                        </a:gs>
                        <a:gs pos="100000">
                          <a:srgbClr val="034373"/>
                        </a:gs>
                      </a:gsLst>
                      <a:lin scaled="0"/>
                    </a:gradFill>
                    <a:latin typeface="Cambria Math" panose="02040503050406030204" charset="0"/>
                    <a:cs typeface="Cambria Math" panose="02040503050406030204" charset="0"/>
                    <a:sym typeface="+mn-ea"/>
                  </a:rPr>
                  <a:t>dt</a:t>
                </a:r>
                <a:endParaRPr lang="en-IN" altLang="en-US" b="1">
                  <a:gradFill>
                    <a:gsLst>
                      <a:gs pos="0">
                        <a:srgbClr val="007BD3"/>
                      </a:gs>
                      <a:gs pos="100000">
                        <a:srgbClr val="034373"/>
                      </a:gs>
                    </a:gsLst>
                    <a:lin scaled="0"/>
                  </a:gradFill>
                  <a:latin typeface="Cambria Math" panose="02040503050406030204" charset="0"/>
                  <a:cs typeface="Cambria Math" panose="02040503050406030204" charset="0"/>
                </a:endParaRPr>
              </a:p>
              <a:p>
                <a:pPr marL="285750" indent="-285750">
                  <a:buFont typeface="Wingdings" panose="05000000000000000000" charset="0"/>
                  <a:buChar char="v"/>
                </a:pPr>
                <a:r>
                  <a:rPr lang="en-IN" altLang="en-US" b="1">
                    <a:gradFill>
                      <a:gsLst>
                        <a:gs pos="0">
                          <a:srgbClr val="7B32B2"/>
                        </a:gs>
                        <a:gs pos="100000">
                          <a:srgbClr val="401A5D"/>
                        </a:gs>
                      </a:gsLst>
                      <a:lin scaled="0"/>
                    </a:gradFill>
                    <a:latin typeface="Cambria Math" panose="02040503050406030204" charset="0"/>
                    <a:cs typeface="Cambria Math" panose="02040503050406030204" charset="0"/>
                    <a:sym typeface="+mn-ea"/>
                  </a:rPr>
                  <a:t>Hamiltonian mechanics provides an alternative formulation to describe the dynamics of mechanical systems.</a:t>
                </a:r>
                <a:endParaRPr lang="en-IN" altLang="en-US" b="1">
                  <a:gradFill>
                    <a:gsLst>
                      <a:gs pos="0">
                        <a:srgbClr val="7B32B2"/>
                      </a:gs>
                      <a:gs pos="100000">
                        <a:srgbClr val="401A5D"/>
                      </a:gs>
                    </a:gsLst>
                    <a:lin scaled="0"/>
                  </a:gradFill>
                  <a:latin typeface="Cambria Math" panose="02040503050406030204" charset="0"/>
                  <a:cs typeface="Cambria Math" panose="02040503050406030204" charset="0"/>
                </a:endParaRPr>
              </a:p>
              <a:p>
                <a:pPr marL="285750" indent="-285750">
                  <a:buFont typeface="Wingdings" panose="05000000000000000000" charset="0"/>
                  <a:buChar char="v"/>
                </a:pPr>
                <a:r>
                  <a:rPr lang="en-IN" altLang="en-US" b="1">
                    <a:gradFill>
                      <a:gsLst>
                        <a:gs pos="0">
                          <a:srgbClr val="7B32B2"/>
                        </a:gs>
                        <a:gs pos="100000">
                          <a:srgbClr val="401A5D"/>
                        </a:gs>
                      </a:gsLst>
                      <a:lin scaled="0"/>
                    </a:gradFill>
                    <a:latin typeface="Cambria Math" panose="02040503050406030204" charset="0"/>
                    <a:cs typeface="Cambria Math" panose="02040503050406030204" charset="0"/>
                    <a:sym typeface="+mn-ea"/>
                  </a:rPr>
                  <a:t>Hamilton's equations relate the time derivatives of coordinates and momenta to the Hamiltonian function H(q,p,t)</a:t>
                </a:r>
                <a:endParaRPr lang="en-IN" altLang="en-US" b="1">
                  <a:gradFill>
                    <a:gsLst>
                      <a:gs pos="0">
                        <a:srgbClr val="7B32B2"/>
                      </a:gs>
                      <a:gs pos="100000">
                        <a:srgbClr val="401A5D"/>
                      </a:gs>
                    </a:gsLst>
                    <a:lin scaled="0"/>
                  </a:gradFill>
                  <a:latin typeface="Cambria Math" panose="02040503050406030204" charset="0"/>
                  <a:cs typeface="Cambria Math" panose="02040503050406030204" charset="0"/>
                </a:endParaRPr>
              </a:p>
              <a:p>
                <a:pPr indent="0" algn="ctr">
                  <a:buFont typeface="Wingdings" panose="05000000000000000000" charset="0"/>
                  <a:buNone/>
                </a:pPr>
                <a:r>
                  <a:rPr lang="en-IN" altLang="en-US" b="1">
                    <a:gradFill>
                      <a:gsLst>
                        <a:gs pos="0">
                          <a:srgbClr val="7B32B2"/>
                        </a:gs>
                        <a:gs pos="100000">
                          <a:srgbClr val="401A5D"/>
                        </a:gs>
                      </a:gsLst>
                      <a:lin scaled="0"/>
                    </a:gradFill>
                    <a:latin typeface="Cambria Math" panose="02040503050406030204" charset="0"/>
                    <a:cs typeface="Cambria Math" panose="02040503050406030204" charset="0"/>
                    <a:sym typeface="+mn-ea"/>
                  </a:rPr>
                  <a:t/>
                </a:r>
                <a14:m>
                  <m:oMath xmlns:m="http://schemas.openxmlformats.org/officeDocument/2006/math">
                    <m:acc>
                      <m:accPr>
                        <m:chr m:val="̇"/>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accPr>
                      <m:e>
                        <m:sSub>
                          <m:sSub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sSubPr>
                          <m:e>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𝒒</m:t>
                            </m:r>
                          </m:e>
                          <m: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𝒊</m:t>
                            </m:r>
                          </m:sub>
                        </m:s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f>
                          <m:f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fPr>
                          <m:num>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𝑯</m:t>
                            </m:r>
                          </m:num>
                          <m:den>
                            <m:acc>
                              <m:accPr>
                                <m:chr m:val="̇"/>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accPr>
                              <m:e>
                                <m:sSub>
                                  <m:sSub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sSubPr>
                                  <m:e>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𝑷</m:t>
                                    </m:r>
                                  </m:e>
                                  <m: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𝒊</m:t>
                                    </m:r>
                                  </m:sub>
                                </m:sSub>
                              </m:e>
                            </m:acc>
                          </m:den>
                        </m:f>
                      </m:e>
                    </m:acc>
                  </m:oMath>
                </a14:m>
                <a:r>
                  <a:rPr lang="en-IN" altLang="en-US" b="1">
                    <a:gradFill>
                      <a:gsLst>
                        <a:gs pos="0">
                          <a:srgbClr val="7B32B2"/>
                        </a:gs>
                        <a:gs pos="100000">
                          <a:srgbClr val="401A5D"/>
                        </a:gs>
                      </a:gsLst>
                      <a:lin scaled="0"/>
                    </a:gradFill>
                    <a:latin typeface="Cambria Math" panose="02040503050406030204" charset="0"/>
                    <a:cs typeface="Cambria Math" panose="02040503050406030204" charset="0"/>
                    <a:sym typeface="+mn-ea"/>
                  </a:rPr>
                  <a:t> , </a:t>
                </a:r>
                <a14:m>
                  <m:oMath xmlns:m="http://schemas.openxmlformats.org/officeDocument/2006/math">
                    <m:sSub>
                      <m:sSub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sSubPr>
                      <m:e>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𝒑</m:t>
                        </m:r>
                      </m:e>
                      <m: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𝒊</m:t>
                        </m:r>
                      </m:sub>
                    </m:s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f>
                      <m:f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fPr>
                      <m:num>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𝑯</m:t>
                        </m:r>
                      </m:num>
                      <m:den>
                        <m:acc>
                          <m:accPr>
                            <m:chr m:val="̇"/>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accPr>
                          <m:e>
                            <m:sSub>
                              <m:sSubPr>
                                <m:ctrlP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ctrlPr>
                              </m:sSubPr>
                              <m:e>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m:t>
                                </m:r>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𝒒</m:t>
                                </m:r>
                              </m:e>
                              <m:sub>
                                <m:r>
                                  <a:rPr lang="en-US" altLang="en-IN" b="1" i="1">
                                    <a:gradFill>
                                      <a:gsLst>
                                        <a:gs pos="0">
                                          <a:srgbClr val="7B32B2"/>
                                        </a:gs>
                                        <a:gs pos="100000">
                                          <a:srgbClr val="401A5D"/>
                                        </a:gs>
                                      </a:gsLst>
                                      <a:lin scaled="0"/>
                                    </a:gradFill>
                                    <a:latin typeface="Cambria Math" panose="02040503050406030204" charset="0"/>
                                    <a:cs typeface="Cambria Math" panose="02040503050406030204" charset="0"/>
                                  </a:rPr>
                                  <m:t>𝒊</m:t>
                                </m:r>
                              </m:sub>
                            </m:sSub>
                          </m:e>
                        </m:acc>
                      </m:den>
                    </m:f>
                  </m:oMath>
                </a14:m>
                <a:endParaRPr lang="en-IN" altLang="en-US" b="1">
                  <a:gradFill>
                    <a:gsLst>
                      <a:gs pos="0">
                        <a:srgbClr val="7B32B2"/>
                      </a:gs>
                      <a:gs pos="100000">
                        <a:srgbClr val="401A5D"/>
                      </a:gs>
                    </a:gsLst>
                    <a:lin scaled="0"/>
                  </a:gradFill>
                  <a:latin typeface="Cambria Math" panose="02040503050406030204" charset="0"/>
                  <a:cs typeface="Cambria Math" panose="02040503050406030204" charset="0"/>
                </a:endParaRPr>
              </a:p>
              <a:p>
                <a:pPr indent="0" algn="just">
                  <a:lnSpc>
                    <a:spcPct val="150000"/>
                  </a:lnSpc>
                  <a:buFont typeface="Wingdings" panose="05000000000000000000" charset="0"/>
                  <a:buNone/>
                </a:pPr>
                <a:endParaRPr lang="en-IN" altLang="en-US" b="1">
                  <a:gradFill>
                    <a:gsLst>
                      <a:gs pos="0">
                        <a:srgbClr val="7B32B2"/>
                      </a:gs>
                      <a:gs pos="100000">
                        <a:srgbClr val="401A5D"/>
                      </a:gs>
                    </a:gsLst>
                    <a:lin scaled="0"/>
                  </a:gradFill>
                </a:endParaRPr>
              </a:p>
              <a:p>
                <a:pPr marL="285750" indent="-285750" algn="just">
                  <a:lnSpc>
                    <a:spcPct val="150000"/>
                  </a:lnSpc>
                  <a:buFont typeface="Wingdings" panose="05000000000000000000" charset="0"/>
                  <a:buChar char="v"/>
                </a:pPr>
                <a:endParaRPr lang="en-IN" altLang="en-US" b="1">
                  <a:solidFill>
                    <a:srgbClr val="7030A0"/>
                  </a:solidFill>
                </a:endParaRPr>
              </a:p>
              <a:p>
                <a:pPr algn="just"/>
                <a:endParaRPr lang="en-IN" altLang="en-US" b="1">
                  <a:solidFill>
                    <a:srgbClr val="7030A0"/>
                  </a:solidFill>
                </a:endParaRPr>
              </a:p>
            </p:txBody>
          </p:sp>
        </mc:Choice>
        <mc:Fallback>
          <p:sp>
            <p:nvSpPr>
              <p:cNvPr id="7" name="Text Box 6"/>
              <p:cNvSpPr txBox="1">
                <a:spLocks noRot="1" noChangeAspect="1" noMove="1" noResize="1" noEditPoints="1" noAdjustHandles="1" noChangeArrowheads="1" noChangeShapeType="1" noTextEdit="1"/>
              </p:cNvSpPr>
              <p:nvPr/>
            </p:nvSpPr>
            <p:spPr>
              <a:xfrm>
                <a:off x="1659255" y="1504315"/>
                <a:ext cx="8086090" cy="6563995"/>
              </a:xfrm>
              <a:prstGeom prst="rect">
                <a:avLst/>
              </a:prstGeom>
              <a:blipFill rotWithShape="1">
                <a:blip r:embed="rId2"/>
                <a:stretch>
                  <a:fillRect/>
                </a:stretch>
              </a:blipFill>
            </p:spPr>
            <p:txBody>
              <a:bodyPr/>
              <a:lstStyle/>
              <a:p>
                <a:r>
                  <a:rPr lang="en-US" altLang="en-US">
                    <a:noFill/>
                  </a:rPr>
                  <a:t> </a:t>
                </a:r>
              </a:p>
            </p:txBody>
          </p:sp>
        </mc:Fallback>
      </mc:AlternateContent>
      <p:sp>
        <p:nvSpPr>
          <p:cNvPr id="2" name="Text Box 1"/>
          <p:cNvSpPr txBox="1"/>
          <p:nvPr/>
        </p:nvSpPr>
        <p:spPr>
          <a:xfrm>
            <a:off x="3708400" y="487680"/>
            <a:ext cx="4064000" cy="368300"/>
          </a:xfrm>
          <a:prstGeom prst="rect">
            <a:avLst/>
          </a:prstGeom>
          <a:noFill/>
        </p:spPr>
        <p:txBody>
          <a:bodyPr wrap="square" rtlCol="0">
            <a:spAutoFit/>
          </a:bodyPr>
          <a:lstStyle/>
          <a:p>
            <a:pPr algn="ctr"/>
            <a:r>
              <a:rPr lang="en-IN" altLang="en-US"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sym typeface="+mn-ea"/>
              </a:rPr>
              <a:t>CLASSICAL MECHANICS</a:t>
            </a:r>
            <a:endParaRPr lang="en-US"/>
          </a:p>
        </p:txBody>
      </p:sp>
      <p:pic>
        <p:nvPicPr>
          <p:cNvPr id="2049" name="Picture 1"/>
          <p:cNvPicPr>
            <a:picLocks noChangeAspect="1" noChangeArrowheads="1"/>
          </p:cNvPicPr>
          <p:nvPr/>
        </p:nvPicPr>
        <p:blipFill>
          <a:blip r:embed="rId3"/>
          <a:srcRect/>
          <a:stretch>
            <a:fillRect/>
          </a:stretch>
        </p:blipFill>
        <p:spPr bwMode="auto">
          <a:xfrm>
            <a:off x="9750743" y="2827564"/>
            <a:ext cx="2200275" cy="22479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p:nvPr/>
        </p:nvSpPr>
        <p:spPr>
          <a:xfrm>
            <a:off x="3849370" y="298450"/>
            <a:ext cx="5161915" cy="484505"/>
          </a:xfrm>
          <a:prstGeom prst="rect">
            <a:avLst/>
          </a:prstGeom>
          <a:noFill/>
        </p:spPr>
        <p:txBody>
          <a:bodyPr wrap="square" rtlCol="0">
            <a:noAutofit/>
          </a:bodyPr>
          <a:lstStyle/>
          <a:p>
            <a:pPr algn="ctr"/>
            <a:r>
              <a:rPr lang="en-IN" altLang="en-US"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sym typeface="+mn-ea"/>
              </a:rPr>
              <a:t>CLASSICAL MECHANICS</a:t>
            </a:r>
            <a:endParaRPr lang="en-IN" altLang="en-US" b="1">
              <a:solidFill>
                <a:srgbClr val="FF0000"/>
              </a:solidFill>
            </a:endParaRPr>
          </a:p>
        </p:txBody>
      </p:sp>
      <p:sp>
        <p:nvSpPr>
          <p:cNvPr id="8" name="Text Box 7"/>
          <p:cNvSpPr txBox="1"/>
          <p:nvPr/>
        </p:nvSpPr>
        <p:spPr>
          <a:xfrm>
            <a:off x="1998345" y="1176020"/>
            <a:ext cx="8183245" cy="4403090"/>
          </a:xfrm>
          <a:prstGeom prst="rect">
            <a:avLst/>
          </a:prstGeom>
          <a:noFill/>
        </p:spPr>
        <p:txBody>
          <a:bodyPr wrap="square" rtlCol="0">
            <a:noAutofit/>
          </a:bodyPr>
          <a:lstStyle/>
          <a:p>
            <a:pPr marL="285750" indent="-285750" algn="just">
              <a:buFont typeface="Wingdings" panose="05000000000000000000" charset="0"/>
              <a:buChar char="v"/>
            </a:pPr>
            <a:r>
              <a:rPr lang="en-IN" altLang="en-US" b="1">
                <a:solidFill>
                  <a:srgbClr val="FF0000"/>
                </a:solidFill>
                <a:sym typeface="+mn-ea"/>
              </a:rPr>
              <a:t>FAILURES OF CLASSICAL MECHANICS:</a:t>
            </a:r>
            <a:endParaRPr lang="en-IN" altLang="en-US" b="1">
              <a:gradFill>
                <a:gsLst>
                  <a:gs pos="0">
                    <a:srgbClr val="007BD3"/>
                  </a:gs>
                  <a:gs pos="100000">
                    <a:srgbClr val="034373"/>
                  </a:gs>
                </a:gsLst>
                <a:lin scaled="0"/>
              </a:gradFill>
              <a:sym typeface="+mn-ea"/>
            </a:endParaRPr>
          </a:p>
          <a:p>
            <a:pPr marL="285750" indent="-285750" algn="just">
              <a:buFont typeface="Wingdings" panose="05000000000000000000" charset="0"/>
              <a:buChar char="v"/>
            </a:pPr>
            <a:r>
              <a:rPr lang="en-IN" altLang="en-US" b="1">
                <a:gradFill>
                  <a:gsLst>
                    <a:gs pos="0">
                      <a:srgbClr val="007BD3"/>
                    </a:gs>
                    <a:gs pos="100000">
                      <a:srgbClr val="034373"/>
                    </a:gs>
                  </a:gsLst>
                  <a:lin scaled="0"/>
                </a:gradFill>
                <a:sym typeface="+mn-ea"/>
              </a:rPr>
              <a:t>Classical mechanics explains correctly the motion of celestial bodies like planets, stars etc. Macroscopic objects but it is failed to describe the behaviour of microscopic objects such as atoms ,nuclei, and elementary particles.</a:t>
            </a:r>
          </a:p>
          <a:p>
            <a:pPr marL="285750" indent="-285750" algn="just">
              <a:buFont typeface="Wingdings" panose="05000000000000000000" charset="0"/>
              <a:buChar char="v"/>
            </a:pPr>
            <a:r>
              <a:rPr lang="en-IN" altLang="en-US" b="1">
                <a:solidFill>
                  <a:srgbClr val="7030A0"/>
                </a:solidFill>
                <a:sym typeface="+mn-ea"/>
              </a:rPr>
              <a:t>According to classical mechanics, if we consider the case of an electron moving around the nucleus, its energy should decrease because  a charged particle losses energy in the form of electromgnetic energy nd therefore its velocity should decrese continuously. The result is that electron comes closer to the nucleus until it collpses. This shows the instability of the atom.</a:t>
            </a:r>
          </a:p>
          <a:p>
            <a:pPr marL="285750" indent="-285750" algn="just">
              <a:buFont typeface="Wingdings" panose="05000000000000000000" charset="0"/>
              <a:buChar char="v"/>
            </a:pPr>
            <a:r>
              <a:rPr lang="en-IN" altLang="en-US" b="1">
                <a:gradFill>
                  <a:gsLst>
                    <a:gs pos="0">
                      <a:srgbClr val="007BD3"/>
                    </a:gs>
                    <a:gs pos="100000">
                      <a:srgbClr val="034373"/>
                    </a:gs>
                  </a:gsLst>
                  <a:lin scaled="0"/>
                </a:gradFill>
                <a:sym typeface="+mn-ea"/>
              </a:rPr>
              <a:t>It is in contradiction to the observed fact of the stability of atom.</a:t>
            </a:r>
          </a:p>
          <a:p>
            <a:pPr marL="285750" indent="-285750" algn="just">
              <a:buFont typeface="Wingdings" panose="05000000000000000000" charset="0"/>
              <a:buChar char="v"/>
            </a:pPr>
            <a:endParaRPr lang="en-IN" altLang="en-US" b="1">
              <a:gradFill>
                <a:gsLst>
                  <a:gs pos="0">
                    <a:srgbClr val="007BD3"/>
                  </a:gs>
                  <a:gs pos="100000">
                    <a:srgbClr val="034373"/>
                  </a:gs>
                </a:gsLst>
                <a:lin scaled="0"/>
              </a:gradFill>
            </a:endParaRPr>
          </a:p>
          <a:p>
            <a:pPr marL="285750" indent="-285750" algn="just">
              <a:buFont typeface="Wingdings" panose="05000000000000000000" charset="0"/>
              <a:buChar char="v"/>
            </a:pPr>
            <a:endParaRPr lang="en-US"/>
          </a:p>
        </p:txBody>
      </p:sp>
      <p:graphicFrame>
        <p:nvGraphicFramePr>
          <p:cNvPr id="9" name="Object 8"/>
          <p:cNvGraphicFramePr>
            <a:graphicFrameLocks/>
          </p:cNvGraphicFramePr>
          <p:nvPr>
            <p:custDataLst>
              <p:tags r:id="rId2"/>
            </p:custDataLst>
          </p:nvPr>
        </p:nvGraphicFramePr>
        <p:xfrm>
          <a:off x="3397250" y="4742180"/>
          <a:ext cx="5688965" cy="1891030"/>
        </p:xfrm>
        <a:graphic>
          <a:graphicData uri="http://schemas.openxmlformats.org/presentationml/2006/ole">
            <p:oleObj spid="_x0000_s1025" r:id="rId4" imgW="5683810" imgH="1889524" progId="PBrush">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2637790" y="510540"/>
            <a:ext cx="4064000" cy="398780"/>
          </a:xfrm>
          <a:prstGeom prst="rect">
            <a:avLst/>
          </a:prstGeom>
          <a:noFill/>
        </p:spPr>
        <p:txBody>
          <a:bodyPr wrap="square" rtlCol="0">
            <a:spAutoFit/>
            <a:scene3d>
              <a:camera prst="orthographicFront"/>
              <a:lightRig rig="threePt" dir="t"/>
            </a:scene3d>
          </a:bodyPr>
          <a:lstStyle/>
          <a:p>
            <a:pPr algn="ctr" fontAlgn="base"/>
            <a:r>
              <a:rPr lang="en-US"/>
              <a:t> </a:t>
            </a:r>
            <a:r>
              <a:rPr lang="en-IN" altLang="en-US" sz="2000"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rPr>
              <a:t>CLASSICAL MECHANICS</a:t>
            </a:r>
            <a:endParaRPr lang="en-US" sz="2000" b="1">
              <a:ln w="12700">
                <a:solidFill>
                  <a:schemeClr val="tx2">
                    <a:lumMod val="75000"/>
                  </a:schemeClr>
                </a:solidFill>
                <a:prstDash val="solid"/>
              </a:ln>
              <a:gradFill>
                <a:gsLst>
                  <a:gs pos="0">
                    <a:srgbClr val="E30000"/>
                  </a:gs>
                  <a:gs pos="100000">
                    <a:srgbClr val="760303"/>
                  </a:gs>
                </a:gsLst>
                <a:lin scaled="0"/>
              </a:gradFill>
              <a:effectLst>
                <a:outerShdw dist="38100" dir="2640000" algn="bl" rotWithShape="0">
                  <a:schemeClr val="tx2">
                    <a:lumMod val="75000"/>
                  </a:schemeClr>
                </a:outerShdw>
              </a:effectLst>
              <a:latin typeface="Arial Black" panose="020B0A04020102020204" charset="0"/>
              <a:cs typeface="Arial Black" panose="020B0A04020102020204" charset="0"/>
            </a:endParaRPr>
          </a:p>
        </p:txBody>
      </p:sp>
      <p:sp>
        <p:nvSpPr>
          <p:cNvPr id="4" name="Text Box 3"/>
          <p:cNvSpPr txBox="1"/>
          <p:nvPr/>
        </p:nvSpPr>
        <p:spPr>
          <a:xfrm>
            <a:off x="1577975" y="1060450"/>
            <a:ext cx="7761968" cy="1033780"/>
          </a:xfrm>
          <a:prstGeom prst="rect">
            <a:avLst/>
          </a:prstGeom>
          <a:noFill/>
        </p:spPr>
        <p:txBody>
          <a:bodyPr wrap="square" rtlCol="0">
            <a:noAutofit/>
          </a:bodyPr>
          <a:lstStyle/>
          <a:p>
            <a:pPr marL="285750" indent="-285750" algn="just">
              <a:buFont typeface="Wingdings" panose="05000000000000000000" charset="0"/>
              <a:buChar char="v"/>
            </a:pPr>
            <a:r>
              <a:rPr lang="en-IN" altLang="en-US" dirty="0">
                <a:gradFill>
                  <a:gsLst>
                    <a:gs pos="0">
                      <a:srgbClr val="E30000"/>
                    </a:gs>
                    <a:gs pos="100000">
                      <a:srgbClr val="760303"/>
                    </a:gs>
                  </a:gsLst>
                  <a:lin scaled="0"/>
                </a:gradFill>
              </a:rPr>
              <a:t>APPLICATIONS:</a:t>
            </a:r>
          </a:p>
          <a:p>
            <a:pPr marL="285750" indent="-285750" algn="just">
              <a:buFont typeface="Wingdings" panose="05000000000000000000" charset="0"/>
              <a:buChar char="v"/>
            </a:pPr>
            <a:r>
              <a:rPr lang="en-IN" altLang="en-US" b="1" dirty="0">
                <a:solidFill>
                  <a:srgbClr val="7030A0"/>
                </a:solidFill>
              </a:rPr>
              <a:t>Celestial Mechanics is </a:t>
            </a:r>
            <a:r>
              <a:rPr lang="en-IN" altLang="en-US" b="1" dirty="0" smtClean="0">
                <a:solidFill>
                  <a:srgbClr val="7030A0"/>
                </a:solidFill>
              </a:rPr>
              <a:t>a </a:t>
            </a:r>
            <a:r>
              <a:rPr lang="en-IN" altLang="en-US" b="1" dirty="0" smtClean="0">
                <a:solidFill>
                  <a:srgbClr val="7030A0"/>
                </a:solidFill>
              </a:rPr>
              <a:t>application to </a:t>
            </a:r>
            <a:r>
              <a:rPr lang="en-IN" altLang="en-US" b="1" dirty="0" smtClean="0">
                <a:solidFill>
                  <a:srgbClr val="7030A0"/>
                </a:solidFill>
              </a:rPr>
              <a:t> </a:t>
            </a:r>
            <a:r>
              <a:rPr lang="en-IN" altLang="en-US" b="1" dirty="0">
                <a:solidFill>
                  <a:srgbClr val="7030A0"/>
                </a:solidFill>
              </a:rPr>
              <a:t>Study of the motion of celestial objects under gravitational influences.</a:t>
            </a:r>
          </a:p>
          <a:p>
            <a:pPr marL="285750" indent="-285750" algn="just">
              <a:buFont typeface="Wingdings" panose="05000000000000000000" charset="0"/>
              <a:buChar char="v"/>
            </a:pPr>
            <a:r>
              <a:rPr lang="en-IN" altLang="en-US" b="1" dirty="0">
                <a:solidFill>
                  <a:srgbClr val="7030A0"/>
                </a:solidFill>
              </a:rPr>
              <a:t>Examples: Orbits of planets, moons, asteroids; stability of solar systems.</a:t>
            </a:r>
          </a:p>
          <a:p>
            <a:pPr marL="285750" indent="-285750" algn="just">
              <a:buFont typeface="Wingdings" panose="05000000000000000000" charset="0"/>
              <a:buChar char="v"/>
            </a:pPr>
            <a:r>
              <a:rPr lang="en-IN" altLang="en-US" b="1" dirty="0" smtClean="0">
                <a:gradFill>
                  <a:gsLst>
                    <a:gs pos="0">
                      <a:srgbClr val="007BD3"/>
                    </a:gs>
                    <a:gs pos="100000">
                      <a:srgbClr val="034373"/>
                    </a:gs>
                  </a:gsLst>
                  <a:lin scaled="0"/>
                </a:gradFill>
              </a:rPr>
              <a:t>Fluid </a:t>
            </a:r>
            <a:r>
              <a:rPr lang="en-IN" altLang="en-US" b="1" dirty="0">
                <a:gradFill>
                  <a:gsLst>
                    <a:gs pos="0">
                      <a:srgbClr val="007BD3"/>
                    </a:gs>
                    <a:gs pos="100000">
                      <a:srgbClr val="034373"/>
                    </a:gs>
                  </a:gsLst>
                  <a:lin scaled="0"/>
                </a:gradFill>
              </a:rPr>
              <a:t>Dynamics is a </a:t>
            </a:r>
            <a:r>
              <a:rPr lang="en-IN" altLang="en-US" b="1" dirty="0" smtClean="0">
                <a:gradFill>
                  <a:gsLst>
                    <a:gs pos="0">
                      <a:srgbClr val="007BD3"/>
                    </a:gs>
                    <a:gs pos="100000">
                      <a:srgbClr val="034373"/>
                    </a:gs>
                  </a:gsLst>
                  <a:lin scaled="0"/>
                </a:gradFill>
              </a:rPr>
              <a:t>application to study </a:t>
            </a:r>
            <a:r>
              <a:rPr lang="en-IN" altLang="en-US" b="1" dirty="0">
                <a:gradFill>
                  <a:gsLst>
                    <a:gs pos="0">
                      <a:srgbClr val="007BD3"/>
                    </a:gs>
                    <a:gs pos="100000">
                      <a:srgbClr val="034373"/>
                    </a:gs>
                  </a:gsLst>
                  <a:lin scaled="0"/>
                </a:gradFill>
              </a:rPr>
              <a:t>of Analysis of fluid flow </a:t>
            </a:r>
            <a:r>
              <a:rPr lang="en-IN" altLang="en-US" b="1" dirty="0" err="1">
                <a:gradFill>
                  <a:gsLst>
                    <a:gs pos="0">
                      <a:srgbClr val="007BD3"/>
                    </a:gs>
                    <a:gs pos="100000">
                      <a:srgbClr val="034373"/>
                    </a:gs>
                  </a:gsLst>
                  <a:lin scaled="0"/>
                </a:gradFill>
              </a:rPr>
              <a:t>behavior</a:t>
            </a:r>
            <a:r>
              <a:rPr lang="en-IN" altLang="en-US" b="1" dirty="0">
                <a:gradFill>
                  <a:gsLst>
                    <a:gs pos="0">
                      <a:srgbClr val="007BD3"/>
                    </a:gs>
                    <a:gs pos="100000">
                      <a:srgbClr val="034373"/>
                    </a:gs>
                  </a:gsLst>
                  <a:lin scaled="0"/>
                </a:gradFill>
              </a:rPr>
              <a:t> using classical principles.</a:t>
            </a:r>
          </a:p>
          <a:p>
            <a:pPr marL="285750" indent="-285750" algn="just">
              <a:buFont typeface="Wingdings" panose="05000000000000000000" charset="0"/>
              <a:buChar char="v"/>
            </a:pPr>
            <a:r>
              <a:rPr lang="en-IN" altLang="en-US" b="1" dirty="0">
                <a:gradFill>
                  <a:gsLst>
                    <a:gs pos="0">
                      <a:srgbClr val="007BD3"/>
                    </a:gs>
                    <a:gs pos="100000">
                      <a:srgbClr val="034373"/>
                    </a:gs>
                  </a:gsLst>
                  <a:lin scaled="0"/>
                </a:gradFill>
              </a:rPr>
              <a:t>Examples: Turbulence, boundary layers, aerodynamics of aircraft.</a:t>
            </a:r>
          </a:p>
          <a:p>
            <a:pPr marL="285750" indent="-285750" algn="just">
              <a:buFont typeface="Wingdings" panose="05000000000000000000" charset="0"/>
              <a:buChar char="v"/>
            </a:pPr>
            <a:r>
              <a:rPr lang="en-IN" altLang="en-US" b="1" dirty="0" smtClean="0">
                <a:gradFill>
                  <a:gsLst>
                    <a:gs pos="0">
                      <a:srgbClr val="7B32B2"/>
                    </a:gs>
                    <a:gs pos="100000">
                      <a:srgbClr val="401A5D"/>
                    </a:gs>
                  </a:gsLst>
                  <a:lin scaled="0"/>
                </a:gradFill>
              </a:rPr>
              <a:t>Solid </a:t>
            </a:r>
            <a:r>
              <a:rPr lang="en-IN" altLang="en-US" b="1" dirty="0">
                <a:gradFill>
                  <a:gsLst>
                    <a:gs pos="0">
                      <a:srgbClr val="7B32B2"/>
                    </a:gs>
                    <a:gs pos="100000">
                      <a:srgbClr val="401A5D"/>
                    </a:gs>
                  </a:gsLst>
                  <a:lin scaled="0"/>
                </a:gradFill>
              </a:rPr>
              <a:t>Mechanics is a </a:t>
            </a:r>
            <a:r>
              <a:rPr lang="en-IN" altLang="en-US" b="1" dirty="0" smtClean="0">
                <a:gradFill>
                  <a:gsLst>
                    <a:gs pos="0">
                      <a:srgbClr val="7B32B2"/>
                    </a:gs>
                    <a:gs pos="100000">
                      <a:srgbClr val="401A5D"/>
                    </a:gs>
                  </a:gsLst>
                  <a:lin scaled="0"/>
                </a:gradFill>
              </a:rPr>
              <a:t>application to Study </a:t>
            </a:r>
            <a:r>
              <a:rPr lang="en-IN" altLang="en-US" b="1" dirty="0">
                <a:gradFill>
                  <a:gsLst>
                    <a:gs pos="0">
                      <a:srgbClr val="7B32B2"/>
                    </a:gs>
                    <a:gs pos="100000">
                      <a:srgbClr val="401A5D"/>
                    </a:gs>
                  </a:gsLst>
                  <a:lin scaled="0"/>
                </a:gradFill>
              </a:rPr>
              <a:t>of the </a:t>
            </a:r>
            <a:r>
              <a:rPr lang="en-IN" altLang="en-US" b="1" dirty="0" err="1">
                <a:gradFill>
                  <a:gsLst>
                    <a:gs pos="0">
                      <a:srgbClr val="7B32B2"/>
                    </a:gs>
                    <a:gs pos="100000">
                      <a:srgbClr val="401A5D"/>
                    </a:gs>
                  </a:gsLst>
                  <a:lin scaled="0"/>
                </a:gradFill>
              </a:rPr>
              <a:t>behavior</a:t>
            </a:r>
            <a:r>
              <a:rPr lang="en-IN" altLang="en-US" b="1" dirty="0">
                <a:gradFill>
                  <a:gsLst>
                    <a:gs pos="0">
                      <a:srgbClr val="7B32B2"/>
                    </a:gs>
                    <a:gs pos="100000">
                      <a:srgbClr val="401A5D"/>
                    </a:gs>
                  </a:gsLst>
                  <a:lin scaled="0"/>
                </a:gradFill>
              </a:rPr>
              <a:t> of solid materials under stress and strain.</a:t>
            </a:r>
          </a:p>
          <a:p>
            <a:pPr marL="285750" indent="-285750" algn="just">
              <a:buFont typeface="Wingdings" panose="05000000000000000000" charset="0"/>
              <a:buChar char="v"/>
            </a:pPr>
            <a:r>
              <a:rPr lang="en-IN" altLang="en-US" b="1" dirty="0">
                <a:gradFill>
                  <a:gsLst>
                    <a:gs pos="0">
                      <a:srgbClr val="7B32B2"/>
                    </a:gs>
                    <a:gs pos="100000">
                      <a:srgbClr val="401A5D"/>
                    </a:gs>
                  </a:gsLst>
                  <a:lin scaled="0"/>
                </a:gradFill>
              </a:rPr>
              <a:t>Examples: Structural integrity, deformation analysis, fracture mechanics</a:t>
            </a:r>
            <a:r>
              <a:rPr lang="en-IN" altLang="en-US" b="1" dirty="0" smtClean="0">
                <a:gradFill>
                  <a:gsLst>
                    <a:gs pos="0">
                      <a:srgbClr val="7B32B2"/>
                    </a:gs>
                    <a:gs pos="100000">
                      <a:srgbClr val="401A5D"/>
                    </a:gs>
                  </a:gsLst>
                  <a:lin scaled="0"/>
                </a:gradFill>
              </a:rPr>
              <a:t>.</a:t>
            </a:r>
          </a:p>
          <a:p>
            <a:pPr marL="285750" indent="-285750" algn="just">
              <a:buFont typeface="Wingdings" panose="05000000000000000000" charset="0"/>
              <a:buChar char="v"/>
            </a:pPr>
            <a:r>
              <a:rPr lang="en-IN" altLang="en-US" b="1" dirty="0" smtClean="0">
                <a:solidFill>
                  <a:srgbClr val="00B0F0"/>
                </a:solidFill>
              </a:rPr>
              <a:t>Biomechanics is a application of classical mechanics to biological systems.</a:t>
            </a:r>
          </a:p>
          <a:p>
            <a:pPr marL="285750" indent="-285750" algn="just">
              <a:buFont typeface="Wingdings" panose="05000000000000000000" charset="0"/>
              <a:buChar char="v"/>
            </a:pPr>
            <a:r>
              <a:rPr lang="en-IN" altLang="en-US" b="1" dirty="0" smtClean="0">
                <a:solidFill>
                  <a:srgbClr val="00B0F0"/>
                </a:solidFill>
              </a:rPr>
              <a:t>Examples: Musculoskeletal dynamics, blood flow, cellular mechanics</a:t>
            </a:r>
            <a:r>
              <a:rPr lang="en-IN" altLang="en-US" b="1" dirty="0" smtClean="0">
                <a:gradFill>
                  <a:gsLst>
                    <a:gs pos="0">
                      <a:srgbClr val="7B32B2"/>
                    </a:gs>
                    <a:gs pos="100000">
                      <a:srgbClr val="401A5D"/>
                    </a:gs>
                  </a:gsLst>
                  <a:lin scaled="0"/>
                </a:gradFill>
              </a:rPr>
              <a:t>.</a:t>
            </a:r>
          </a:p>
          <a:p>
            <a:pPr marL="285750" indent="-285750" algn="just">
              <a:buFont typeface="Wingdings" panose="05000000000000000000" charset="0"/>
              <a:buChar char="v"/>
            </a:pPr>
            <a:r>
              <a:rPr lang="en-IN" altLang="en-US" b="1" dirty="0" smtClean="0">
                <a:solidFill>
                  <a:srgbClr val="7030A0"/>
                </a:solidFill>
              </a:rPr>
              <a:t>Vibrations and Waves is a Study of oscillatory motion and wave propagation.</a:t>
            </a:r>
          </a:p>
          <a:p>
            <a:pPr marL="285750" indent="-285750" algn="just">
              <a:buFont typeface="Wingdings" panose="05000000000000000000" charset="0"/>
              <a:buChar char="v"/>
            </a:pPr>
            <a:r>
              <a:rPr lang="en-IN" altLang="en-US" b="1" dirty="0" smtClean="0">
                <a:solidFill>
                  <a:srgbClr val="7030A0"/>
                </a:solidFill>
              </a:rPr>
              <a:t>Examples: Mechanical vibrations, sound waves, seismic activity.</a:t>
            </a:r>
          </a:p>
          <a:p>
            <a:pPr marL="285750" indent="-285750" algn="just">
              <a:buFont typeface="Wingdings" panose="05000000000000000000" charset="0"/>
              <a:buChar char="v"/>
            </a:pPr>
            <a:endParaRPr lang="en-IN" altLang="en-US" b="1" dirty="0" smtClean="0">
              <a:gradFill>
                <a:gsLst>
                  <a:gs pos="0">
                    <a:srgbClr val="7B32B2"/>
                  </a:gs>
                  <a:gs pos="100000">
                    <a:srgbClr val="401A5D"/>
                  </a:gs>
                </a:gsLst>
                <a:lin scaled="0"/>
              </a:gradFill>
            </a:endParaRPr>
          </a:p>
          <a:p>
            <a:pPr marL="285750" indent="-285750" algn="just">
              <a:buFont typeface="Wingdings" panose="05000000000000000000" charset="0"/>
              <a:buChar char="v"/>
            </a:pPr>
            <a:endParaRPr lang="en-IN" altLang="en-US" b="1" dirty="0">
              <a:gradFill>
                <a:gsLst>
                  <a:gs pos="0">
                    <a:srgbClr val="7B32B2"/>
                  </a:gs>
                  <a:gs pos="100000">
                    <a:srgbClr val="401A5D"/>
                  </a:gs>
                </a:gsLst>
                <a:lin scaled="0"/>
              </a:gra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rot="20580000">
            <a:off x="3635375" y="2311400"/>
            <a:ext cx="4691380" cy="1063625"/>
          </a:xfrm>
          <a:prstGeom prst="rect">
            <a:avLst/>
          </a:prstGeom>
          <a:noFill/>
        </p:spPr>
        <p:txBody>
          <a:bodyPr wrap="square" rtlCol="0">
            <a:noAutofit/>
          </a:bodyPr>
          <a:lstStyle/>
          <a:p>
            <a:r>
              <a:rPr lang="en-IN" altLang="en-US" sz="4800" b="1">
                <a:ln w="15875"/>
                <a:gradFill>
                  <a:gsLst>
                    <a:gs pos="0">
                      <a:srgbClr val="007BD3"/>
                    </a:gs>
                    <a:gs pos="100000">
                      <a:srgbClr val="034373"/>
                    </a:gs>
                  </a:gsLst>
                  <a:lin scaled="0"/>
                </a:gradFill>
                <a:effectLst/>
                <a:latin typeface="Arial Rounded MT Bold" panose="020F0704030504030204" charset="0"/>
                <a:cs typeface="Arial Rounded MT Bold" panose="020F0704030504030204" charset="0"/>
              </a:rPr>
              <a:t>THANK YOU</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546</Words>
  <Application>WPS Presentation</Application>
  <PresentationFormat>Custom</PresentationFormat>
  <Paragraphs>36</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7</vt:i4>
      </vt:variant>
    </vt:vector>
  </HeadingPairs>
  <TitlesOfParts>
    <vt:vector size="8" baseType="lpstr">
      <vt:lpstr>Gear Drives</vt:lpstr>
      <vt:lpstr>CLASSICAL MECHANICS</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CLASSICAL MECHANICS</dc:title>
  <dc:creator/>
  <cp:lastModifiedBy>Admin</cp:lastModifiedBy>
  <cp:revision>4</cp:revision>
  <dcterms:created xsi:type="dcterms:W3CDTF">2024-06-23T19:05:00Z</dcterms:created>
  <dcterms:modified xsi:type="dcterms:W3CDTF">2024-06-26T06:31:35Z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97D8BD47843B48EA905B635B048D81DB_12</vt:lpwstr>
  </property>
  <property fmtid="{D5CDD505-2E9C-101B-9397-08002B2CF9AE}" pid="3" name="KSOProductBuildVer">
    <vt:lpwstr>1033-12.2.0.17119</vt:lpwstr>
  </property>
</Properties>
</file>