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6/26/2024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6/26/2024</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6/26/2024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6/26/2024</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6/26/2024</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6/26/2024</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6/26/2024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985053">
            <a:off x="1994967" y="1505928"/>
            <a:ext cx="6172200" cy="626989"/>
          </a:xfrm>
        </p:spPr>
        <p:txBody>
          <a:bodyPr/>
          <a:lstStyle/>
          <a:p>
            <a:pPr algn="ctr"/>
            <a:r>
              <a:rPr lang="en-US" dirty="0" smtClean="0">
                <a:solidFill>
                  <a:srgbClr val="FF0000"/>
                </a:solidFill>
              </a:rPr>
              <a:t>DI ATOMIC MOLECULES</a:t>
            </a:r>
            <a:endParaRPr lang="en-US" dirty="0">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3429000" y="2514600"/>
            <a:ext cx="4733925" cy="3124200"/>
          </a:xfrm>
          <a:prstGeom prst="rect">
            <a:avLst/>
          </a:prstGeom>
          <a:noFill/>
          <a:ln w="9525">
            <a:noFill/>
            <a:miter lim="800000"/>
            <a:headEnd/>
            <a:tailEnd/>
          </a:ln>
          <a:effectLst/>
        </p:spPr>
      </p:pic>
      <p:sp>
        <p:nvSpPr>
          <p:cNvPr id="6" name="TextBox 5"/>
          <p:cNvSpPr txBox="1"/>
          <p:nvPr/>
        </p:nvSpPr>
        <p:spPr>
          <a:xfrm>
            <a:off x="6248400" y="6172200"/>
            <a:ext cx="2590800" cy="646331"/>
          </a:xfrm>
          <a:prstGeom prst="rect">
            <a:avLst/>
          </a:prstGeom>
          <a:noFill/>
        </p:spPr>
        <p:txBody>
          <a:bodyPr wrap="square" rtlCol="0">
            <a:spAutoFit/>
          </a:bodyPr>
          <a:lstStyle/>
          <a:p>
            <a:pPr algn="ctr"/>
            <a:r>
              <a:rPr lang="en-US" dirty="0" smtClean="0"/>
              <a:t>BY </a:t>
            </a:r>
          </a:p>
          <a:p>
            <a:pPr algn="ctr"/>
            <a:r>
              <a:rPr lang="en-US" dirty="0" smtClean="0"/>
              <a:t>T.KRISHNA </a:t>
            </a:r>
            <a:r>
              <a:rPr lang="en-US" dirty="0" smtClean="0"/>
              <a:t>KUMARI</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0" y="685800"/>
            <a:ext cx="2743200" cy="369332"/>
          </a:xfrm>
          <a:prstGeom prst="rect">
            <a:avLst/>
          </a:prstGeom>
          <a:noFill/>
        </p:spPr>
        <p:txBody>
          <a:bodyPr wrap="square" rtlCol="0">
            <a:spAutoFit/>
          </a:bodyPr>
          <a:lstStyle/>
          <a:p>
            <a:pPr algn="ctr"/>
            <a:r>
              <a:rPr lang="en-US" b="1" dirty="0" smtClean="0">
                <a:solidFill>
                  <a:srgbClr val="002060"/>
                </a:solidFill>
              </a:rPr>
              <a:t>INTRODUCTION</a:t>
            </a:r>
            <a:endParaRPr lang="en-US" b="1" dirty="0">
              <a:solidFill>
                <a:srgbClr val="002060"/>
              </a:solidFill>
            </a:endParaRPr>
          </a:p>
        </p:txBody>
      </p:sp>
      <p:sp>
        <p:nvSpPr>
          <p:cNvPr id="4" name="TextBox 3"/>
          <p:cNvSpPr txBox="1"/>
          <p:nvPr/>
        </p:nvSpPr>
        <p:spPr>
          <a:xfrm>
            <a:off x="1524001" y="1219200"/>
            <a:ext cx="6477000" cy="4247317"/>
          </a:xfrm>
          <a:prstGeom prst="rect">
            <a:avLst/>
          </a:prstGeom>
          <a:noFill/>
        </p:spPr>
        <p:txBody>
          <a:bodyPr wrap="square" rtlCol="0">
            <a:spAutoFit/>
          </a:bodyPr>
          <a:lstStyle/>
          <a:p>
            <a:pPr algn="just">
              <a:buFont typeface="Arial" pitchFamily="34" charset="0"/>
              <a:buChar char="•"/>
            </a:pPr>
            <a:r>
              <a:rPr lang="en-US" b="1" dirty="0" smtClean="0">
                <a:solidFill>
                  <a:srgbClr val="00B050"/>
                </a:solidFill>
                <a:latin typeface="Arial Black" pitchFamily="34" charset="0"/>
              </a:rPr>
              <a:t>Diatomic molecules are molecules composed of only two atoms, of either the same or different chemical elements. The prefix </a:t>
            </a:r>
            <a:r>
              <a:rPr lang="en-US" b="1" dirty="0" err="1" smtClean="0">
                <a:solidFill>
                  <a:srgbClr val="00B050"/>
                </a:solidFill>
                <a:latin typeface="Arial Black" pitchFamily="34" charset="0"/>
              </a:rPr>
              <a:t>di</a:t>
            </a:r>
            <a:r>
              <a:rPr lang="en-US" b="1" dirty="0" smtClean="0">
                <a:solidFill>
                  <a:srgbClr val="00B050"/>
                </a:solidFill>
                <a:latin typeface="Arial Black" pitchFamily="34" charset="0"/>
              </a:rPr>
              <a:t>-is of Greek origin, meaning “two”.</a:t>
            </a:r>
          </a:p>
          <a:p>
            <a:pPr algn="just">
              <a:buFont typeface="Arial" pitchFamily="34" charset="0"/>
              <a:buChar char="•"/>
            </a:pPr>
            <a:r>
              <a:rPr lang="en-US" b="1" dirty="0" smtClean="0">
                <a:solidFill>
                  <a:srgbClr val="FF0000"/>
                </a:solidFill>
                <a:latin typeface="Arial Black" pitchFamily="34" charset="0"/>
              </a:rPr>
              <a:t>If a diatomic molecules consists of two atoms of the same element. Such as hydrogen(H</a:t>
            </a:r>
            <a:r>
              <a:rPr lang="en-US" b="1" baseline="-25000" dirty="0" smtClean="0">
                <a:solidFill>
                  <a:srgbClr val="FF0000"/>
                </a:solidFill>
                <a:latin typeface="Arial Black" pitchFamily="34" charset="0"/>
              </a:rPr>
              <a:t>2</a:t>
            </a:r>
            <a:r>
              <a:rPr lang="en-US" b="1" dirty="0" smtClean="0">
                <a:solidFill>
                  <a:srgbClr val="FF0000"/>
                </a:solidFill>
                <a:latin typeface="Arial Black" pitchFamily="34" charset="0"/>
              </a:rPr>
              <a:t>) or Oxygen (O</a:t>
            </a:r>
            <a:r>
              <a:rPr lang="en-US" b="1" baseline="-25000" dirty="0" smtClean="0">
                <a:solidFill>
                  <a:srgbClr val="FF0000"/>
                </a:solidFill>
                <a:latin typeface="Arial Black" pitchFamily="34" charset="0"/>
              </a:rPr>
              <a:t>2</a:t>
            </a:r>
            <a:r>
              <a:rPr lang="en-US" b="1" dirty="0" smtClean="0">
                <a:solidFill>
                  <a:srgbClr val="FF0000"/>
                </a:solidFill>
                <a:latin typeface="Arial Black" pitchFamily="34" charset="0"/>
              </a:rPr>
              <a:t>) then it is said to be homonuclear.</a:t>
            </a:r>
          </a:p>
          <a:p>
            <a:pPr algn="just">
              <a:buFont typeface="Arial" pitchFamily="34" charset="0"/>
              <a:buChar char="•"/>
            </a:pPr>
            <a:r>
              <a:rPr lang="en-US" b="1" dirty="0" smtClean="0">
                <a:solidFill>
                  <a:srgbClr val="00B050"/>
                </a:solidFill>
                <a:latin typeface="Arial Black" pitchFamily="34" charset="0"/>
              </a:rPr>
              <a:t>If a diatomic molecule consists of two different atoms such as carbon monoxide (CO) or nitric oxide (NO) , the molecule is said to be </a:t>
            </a:r>
            <a:r>
              <a:rPr lang="en-US" b="1" dirty="0" err="1" smtClean="0">
                <a:solidFill>
                  <a:srgbClr val="00B050"/>
                </a:solidFill>
                <a:latin typeface="Arial Black" pitchFamily="34" charset="0"/>
              </a:rPr>
              <a:t>heteronuclear</a:t>
            </a:r>
            <a:r>
              <a:rPr lang="en-US" b="1" dirty="0" smtClean="0">
                <a:solidFill>
                  <a:srgbClr val="00B050"/>
                </a:solidFill>
                <a:latin typeface="Arial Black" pitchFamily="34" charset="0"/>
              </a:rPr>
              <a:t>.</a:t>
            </a:r>
          </a:p>
          <a:p>
            <a:pPr>
              <a:buFont typeface="Arial" pitchFamily="34" charset="0"/>
              <a:buChar char="•"/>
            </a:pPr>
            <a:endParaRPr lang="en-US" dirty="0" smtClean="0">
              <a:solidFill>
                <a:srgbClr val="00B050"/>
              </a:solidFill>
            </a:endParaRPr>
          </a:p>
          <a:p>
            <a:pPr>
              <a:buFont typeface="Arial" pitchFamily="34" charset="0"/>
              <a:buChar char="•"/>
            </a:pPr>
            <a:endParaRPr lang="en-US" b="1" dirty="0" smtClean="0">
              <a:solidFill>
                <a:srgbClr val="00B050"/>
              </a:solidFill>
            </a:endParaRPr>
          </a:p>
          <a:p>
            <a:pPr>
              <a:buFont typeface="Arial" pitchFamily="34" charset="0"/>
              <a:buChar char="•"/>
            </a:pPr>
            <a:endParaRPr lang="en-US" dirty="0" smtClean="0">
              <a:solidFill>
                <a:srgbClr val="00B050"/>
              </a:solidFill>
            </a:endParaRPr>
          </a:p>
          <a:p>
            <a:pPr>
              <a:buFont typeface="Arial" pitchFamily="34" charset="0"/>
              <a:buChar char="•"/>
            </a:pPr>
            <a:endParaRPr lang="en-US" dirty="0">
              <a:solidFill>
                <a:srgbClr val="00B050"/>
              </a:solidFill>
            </a:endParaRPr>
          </a:p>
        </p:txBody>
      </p:sp>
      <p:pic>
        <p:nvPicPr>
          <p:cNvPr id="3075" name="Picture 3"/>
          <p:cNvPicPr>
            <a:picLocks noChangeAspect="1" noChangeArrowheads="1"/>
          </p:cNvPicPr>
          <p:nvPr/>
        </p:nvPicPr>
        <p:blipFill>
          <a:blip r:embed="rId2" cstate="print"/>
          <a:srcRect/>
          <a:stretch>
            <a:fillRect/>
          </a:stretch>
        </p:blipFill>
        <p:spPr bwMode="auto">
          <a:xfrm>
            <a:off x="3200400" y="4343400"/>
            <a:ext cx="3810000" cy="2285999"/>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533400"/>
            <a:ext cx="4495800" cy="369332"/>
          </a:xfrm>
          <a:prstGeom prst="rect">
            <a:avLst/>
          </a:prstGeom>
          <a:noFill/>
        </p:spPr>
        <p:txBody>
          <a:bodyPr wrap="square" rtlCol="0">
            <a:spAutoFit/>
          </a:bodyPr>
          <a:lstStyle/>
          <a:p>
            <a:pPr algn="ctr"/>
            <a:r>
              <a:rPr lang="en-US" b="1" dirty="0" smtClean="0">
                <a:solidFill>
                  <a:srgbClr val="FF0000"/>
                </a:solidFill>
              </a:rPr>
              <a:t>MOLECULAR VIBRATION</a:t>
            </a:r>
            <a:endParaRPr lang="en-US" b="1" dirty="0">
              <a:solidFill>
                <a:srgbClr val="FF0000"/>
              </a:solidFill>
            </a:endParaRPr>
          </a:p>
        </p:txBody>
      </p:sp>
      <p:sp>
        <p:nvSpPr>
          <p:cNvPr id="5" name="TextBox 4"/>
          <p:cNvSpPr txBox="1"/>
          <p:nvPr/>
        </p:nvSpPr>
        <p:spPr>
          <a:xfrm>
            <a:off x="838201" y="1143000"/>
            <a:ext cx="5867400" cy="5016758"/>
          </a:xfrm>
          <a:prstGeom prst="rect">
            <a:avLst/>
          </a:prstGeom>
          <a:noFill/>
        </p:spPr>
        <p:txBody>
          <a:bodyPr wrap="square" rtlCol="0">
            <a:spAutoFit/>
          </a:bodyPr>
          <a:lstStyle/>
          <a:p>
            <a:pPr algn="just">
              <a:buFont typeface="Wingdings" pitchFamily="2" charset="2"/>
              <a:buChar char="§"/>
            </a:pPr>
            <a:r>
              <a:rPr lang="en-US" sz="2000" dirty="0" smtClean="0">
                <a:solidFill>
                  <a:srgbClr val="002060"/>
                </a:solidFill>
              </a:rPr>
              <a:t>A molecular vibration occurs when atoms in a molecule are in periodic motion while the molecule as a whole has constant translational and rotational motion. </a:t>
            </a:r>
            <a:endParaRPr lang="en-US" sz="2000" dirty="0" smtClean="0">
              <a:solidFill>
                <a:srgbClr val="002060"/>
              </a:solidFill>
            </a:endParaRPr>
          </a:p>
          <a:p>
            <a:pPr algn="just">
              <a:buFont typeface="Wingdings" pitchFamily="2" charset="2"/>
              <a:buChar char="§"/>
            </a:pPr>
            <a:r>
              <a:rPr lang="en-US" sz="2000" dirty="0" smtClean="0">
                <a:solidFill>
                  <a:srgbClr val="002060"/>
                </a:solidFill>
              </a:rPr>
              <a:t>The </a:t>
            </a:r>
            <a:r>
              <a:rPr lang="en-US" sz="2000" dirty="0" smtClean="0">
                <a:solidFill>
                  <a:srgbClr val="002060"/>
                </a:solidFill>
              </a:rPr>
              <a:t>frequency of the periodic motion is known as a vibration frequency.</a:t>
            </a:r>
          </a:p>
          <a:p>
            <a:pPr algn="just">
              <a:buFont typeface="Wingdings" pitchFamily="2" charset="2"/>
              <a:buChar char="§"/>
            </a:pPr>
            <a:r>
              <a:rPr lang="en-US" sz="2000" dirty="0" smtClean="0">
                <a:solidFill>
                  <a:srgbClr val="002060"/>
                </a:solidFill>
              </a:rPr>
              <a:t>A diatomic molecule has one normal mode of vibration . </a:t>
            </a:r>
            <a:endParaRPr lang="en-US" sz="2000" dirty="0" smtClean="0">
              <a:solidFill>
                <a:srgbClr val="002060"/>
              </a:solidFill>
            </a:endParaRPr>
          </a:p>
          <a:p>
            <a:pPr algn="just">
              <a:buFont typeface="Wingdings" pitchFamily="2" charset="2"/>
              <a:buChar char="§"/>
            </a:pPr>
            <a:r>
              <a:rPr lang="en-US" sz="2000" dirty="0" smtClean="0">
                <a:solidFill>
                  <a:srgbClr val="002060"/>
                </a:solidFill>
              </a:rPr>
              <a:t>The normal mode of vibration of polyatomic molecules are independent of each other but each normal mode will involve simultaneous vibration of different parts of the molecule such as different chemical bonds. </a:t>
            </a:r>
            <a:endParaRPr lang="en-US" sz="2000" dirty="0" smtClean="0">
              <a:solidFill>
                <a:srgbClr val="002060"/>
              </a:solidFill>
            </a:endParaRPr>
          </a:p>
          <a:p>
            <a:pPr algn="just">
              <a:buFont typeface="Wingdings" pitchFamily="2" charset="2"/>
              <a:buChar char="§"/>
            </a:pPr>
            <a:r>
              <a:rPr lang="en-US" sz="2000" dirty="0" smtClean="0">
                <a:solidFill>
                  <a:srgbClr val="002060"/>
                </a:solidFill>
              </a:rPr>
              <a:t>The motion in a normal vibration can be described as a kind of simple harmonic motion . </a:t>
            </a:r>
            <a:endParaRPr lang="en-US" sz="2000" dirty="0" smtClean="0">
              <a:solidFill>
                <a:srgbClr val="002060"/>
              </a:solidFill>
            </a:endParaRPr>
          </a:p>
          <a:p>
            <a:pPr algn="just"/>
            <a:endParaRPr lang="en-US" sz="2000" b="1" dirty="0">
              <a:solidFill>
                <a:srgbClr val="00B050"/>
              </a:solidFill>
            </a:endParaRPr>
          </a:p>
        </p:txBody>
      </p:sp>
      <p:pic>
        <p:nvPicPr>
          <p:cNvPr id="1026" name="Picture 2"/>
          <p:cNvPicPr>
            <a:picLocks noChangeAspect="1" noChangeArrowheads="1"/>
          </p:cNvPicPr>
          <p:nvPr/>
        </p:nvPicPr>
        <p:blipFill>
          <a:blip r:embed="rId2"/>
          <a:srcRect/>
          <a:stretch>
            <a:fillRect/>
          </a:stretch>
        </p:blipFill>
        <p:spPr bwMode="auto">
          <a:xfrm>
            <a:off x="6629400" y="1905000"/>
            <a:ext cx="1905000" cy="27432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cstate="print"/>
          <a:srcRect/>
          <a:stretch>
            <a:fillRect/>
          </a:stretch>
        </p:blipFill>
        <p:spPr bwMode="auto">
          <a:xfrm>
            <a:off x="1524000" y="457200"/>
            <a:ext cx="6019800" cy="2667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133600" y="3352800"/>
            <a:ext cx="5257800" cy="32766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457200"/>
            <a:ext cx="6054863" cy="400110"/>
          </a:xfrm>
          <a:prstGeom prst="rect">
            <a:avLst/>
          </a:prstGeom>
          <a:noFill/>
        </p:spPr>
        <p:txBody>
          <a:bodyPr wrap="none" rtlCol="0">
            <a:spAutoFit/>
          </a:bodyPr>
          <a:lstStyle/>
          <a:p>
            <a:r>
              <a:rPr lang="en-US" sz="2000" b="1" dirty="0" smtClean="0">
                <a:solidFill>
                  <a:srgbClr val="C00000"/>
                </a:solidFill>
              </a:rPr>
              <a:t>Potential energy from period of Oscillations</a:t>
            </a:r>
            <a:endParaRPr lang="en-US" sz="2000" b="1" dirty="0">
              <a:solidFill>
                <a:srgbClr val="C00000"/>
              </a:solidFill>
            </a:endParaRPr>
          </a:p>
        </p:txBody>
      </p:sp>
      <p:sp>
        <p:nvSpPr>
          <p:cNvPr id="4" name="TextBox 3"/>
          <p:cNvSpPr txBox="1"/>
          <p:nvPr/>
        </p:nvSpPr>
        <p:spPr>
          <a:xfrm>
            <a:off x="1066801" y="1371600"/>
            <a:ext cx="6781800" cy="1200329"/>
          </a:xfrm>
          <a:prstGeom prst="rect">
            <a:avLst/>
          </a:prstGeom>
          <a:noFill/>
        </p:spPr>
        <p:txBody>
          <a:bodyPr wrap="square" rtlCol="0">
            <a:spAutoFit/>
          </a:bodyPr>
          <a:lstStyle/>
          <a:p>
            <a:pPr>
              <a:buFont typeface="Wingdings" pitchFamily="2" charset="2"/>
              <a:buChar char="§"/>
            </a:pPr>
            <a:r>
              <a:rPr lang="en-US" dirty="0" smtClean="0">
                <a:solidFill>
                  <a:srgbClr val="00B050"/>
                </a:solidFill>
              </a:rPr>
              <a:t>Let us Consider a potential well. Assuming that the Curve is Symmetric about the axis the shape of the curve can be implicitly determined from the period of the Oscillations of Particles with energy according to the Formula:</a:t>
            </a:r>
            <a:endParaRPr lang="en-US" dirty="0">
              <a:solidFill>
                <a:srgbClr val="00B050"/>
              </a:solidFill>
            </a:endParaRPr>
          </a:p>
        </p:txBody>
      </p:sp>
      <p:pic>
        <p:nvPicPr>
          <p:cNvPr id="17411" name="Picture 3"/>
          <p:cNvPicPr>
            <a:picLocks noChangeAspect="1" noChangeArrowheads="1"/>
          </p:cNvPicPr>
          <p:nvPr/>
        </p:nvPicPr>
        <p:blipFill>
          <a:blip r:embed="rId2"/>
          <a:srcRect/>
          <a:stretch>
            <a:fillRect/>
          </a:stretch>
        </p:blipFill>
        <p:spPr bwMode="auto">
          <a:xfrm>
            <a:off x="2057401" y="2819400"/>
            <a:ext cx="5105400" cy="1890713"/>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nvestor Update Profile About Business PowerPoint Presentation With Slides  | Presentation PowerPoint Diagrams | PPT Sample Presentations | PPT  Infographics"/>
          <p:cNvPicPr>
            <a:picLocks noChangeAspect="1" noChangeArrowheads="1"/>
          </p:cNvPicPr>
          <p:nvPr/>
        </p:nvPicPr>
        <p:blipFill>
          <a:blip r:embed="rId2"/>
          <a:srcRect/>
          <a:stretch>
            <a:fillRect/>
          </a:stretch>
        </p:blipFill>
        <p:spPr bwMode="auto">
          <a:xfrm>
            <a:off x="609600" y="1676400"/>
            <a:ext cx="7775575" cy="2957513"/>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177</TotalTime>
  <Words>245</Words>
  <Application>Microsoft Office PowerPoint</Application>
  <PresentationFormat>On-screen Show (4:3)</PresentationFormat>
  <Paragraphs>17</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Oriel</vt:lpstr>
      <vt:lpstr>DI ATOMIC MOLECULES</vt:lpstr>
      <vt:lpstr>Slide 2</vt:lpstr>
      <vt:lpstr>Slide 3</vt:lpstr>
      <vt:lpstr>Slide 4</vt:lpstr>
      <vt:lpstr>Slide 5</vt:lpstr>
      <vt:lpstr>Slide 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 ATOMIC MOLECULES</dc:title>
  <dc:creator>Admin</dc:creator>
  <cp:lastModifiedBy>Admin</cp:lastModifiedBy>
  <cp:revision>20</cp:revision>
  <dcterms:created xsi:type="dcterms:W3CDTF">2006-08-16T00:00:00Z</dcterms:created>
  <dcterms:modified xsi:type="dcterms:W3CDTF">2024-06-26T06:36:19Z</dcterms:modified>
</cp:coreProperties>
</file>