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9" r:id="rId3"/>
    <p:sldId id="264" r:id="rId4"/>
    <p:sldId id="263" r:id="rId5"/>
    <p:sldId id="262" r:id="rId6"/>
    <p:sldId id="261"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1"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pPr/>
              <a:t>6/26/2024</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pPr/>
              <a:t>6/26/2024</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0668076">
            <a:off x="359889" y="1900844"/>
            <a:ext cx="7492362" cy="1478198"/>
          </a:xfrm>
        </p:spPr>
        <p:txBody>
          <a:bodyPr/>
          <a:lstStyle/>
          <a:p>
            <a:r>
              <a:rPr lang="en-IN" altLang="en-US" sz="4400" b="1" dirty="0">
                <a:solidFill>
                  <a:srgbClr val="FF0000"/>
                </a:solidFill>
              </a:rPr>
              <a:t>SOLID STATE PHYSICS</a:t>
            </a:r>
          </a:p>
        </p:txBody>
      </p:sp>
      <p:pic>
        <p:nvPicPr>
          <p:cNvPr id="1026" name="Picture 2"/>
          <p:cNvPicPr>
            <a:picLocks noChangeAspect="1" noChangeArrowheads="1"/>
          </p:cNvPicPr>
          <p:nvPr/>
        </p:nvPicPr>
        <p:blipFill>
          <a:blip r:embed="rId2"/>
          <a:srcRect/>
          <a:stretch>
            <a:fillRect/>
          </a:stretch>
        </p:blipFill>
        <p:spPr bwMode="auto">
          <a:xfrm>
            <a:off x="7163209" y="600892"/>
            <a:ext cx="4867275" cy="4454434"/>
          </a:xfrm>
          <a:prstGeom prst="rect">
            <a:avLst/>
          </a:prstGeom>
          <a:noFill/>
          <a:ln w="9525">
            <a:noFill/>
            <a:miter lim="800000"/>
            <a:headEnd/>
            <a:tailEnd/>
          </a:ln>
          <a:effectLst/>
        </p:spPr>
      </p:pic>
      <p:sp>
        <p:nvSpPr>
          <p:cNvPr id="6" name="TextBox 5"/>
          <p:cNvSpPr txBox="1"/>
          <p:nvPr/>
        </p:nvSpPr>
        <p:spPr>
          <a:xfrm>
            <a:off x="8321040" y="5577840"/>
            <a:ext cx="3553096" cy="646331"/>
          </a:xfrm>
          <a:prstGeom prst="rect">
            <a:avLst/>
          </a:prstGeom>
          <a:noFill/>
        </p:spPr>
        <p:txBody>
          <a:bodyPr wrap="square" rtlCol="0">
            <a:spAutoFit/>
          </a:bodyPr>
          <a:lstStyle/>
          <a:p>
            <a:pPr algn="ctr"/>
            <a:r>
              <a:rPr lang="en-US" b="1" dirty="0" smtClean="0">
                <a:solidFill>
                  <a:srgbClr val="00B050"/>
                </a:solidFill>
              </a:rPr>
              <a:t>BY</a:t>
            </a:r>
          </a:p>
          <a:p>
            <a:pPr algn="ctr"/>
            <a:r>
              <a:rPr lang="en-US" b="1" dirty="0" smtClean="0">
                <a:solidFill>
                  <a:srgbClr val="00B050"/>
                </a:solidFill>
              </a:rPr>
              <a:t>T KRISHNA KUMARI</a:t>
            </a:r>
            <a:endParaRPr lang="en-US" b="1"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76220" y="645795"/>
            <a:ext cx="4064000" cy="368300"/>
          </a:xfrm>
          <a:prstGeom prst="rect">
            <a:avLst/>
          </a:prstGeom>
          <a:noFill/>
        </p:spPr>
        <p:txBody>
          <a:bodyPr wrap="square" rtlCol="0">
            <a:spAutoFit/>
          </a:bodyPr>
          <a:lstStyle/>
          <a:p>
            <a:pPr algn="ctr"/>
            <a:r>
              <a:rPr lang="en-IN" altLang="en-US">
                <a:ln w="22225">
                  <a:solidFill>
                    <a:schemeClr val="accent2"/>
                  </a:solidFill>
                  <a:prstDash val="solid"/>
                </a:ln>
                <a:gradFill>
                  <a:gsLst>
                    <a:gs pos="0">
                      <a:srgbClr val="14CD68"/>
                    </a:gs>
                    <a:gs pos="100000">
                      <a:srgbClr val="035C7D"/>
                    </a:gs>
                  </a:gsLst>
                  <a:lin scaled="0"/>
                </a:gradFill>
                <a:effectLst/>
              </a:rPr>
              <a:t>SOLID STATE PHYSICS</a:t>
            </a:r>
          </a:p>
        </p:txBody>
      </p:sp>
      <p:sp>
        <p:nvSpPr>
          <p:cNvPr id="3" name="Text Box 2"/>
          <p:cNvSpPr txBox="1"/>
          <p:nvPr/>
        </p:nvSpPr>
        <p:spPr>
          <a:xfrm>
            <a:off x="1791969" y="1889760"/>
            <a:ext cx="7051585" cy="4247317"/>
          </a:xfrm>
          <a:prstGeom prst="rect">
            <a:avLst/>
          </a:prstGeom>
          <a:noFill/>
        </p:spPr>
        <p:txBody>
          <a:bodyPr wrap="square" rtlCol="0">
            <a:spAutoFit/>
          </a:bodyPr>
          <a:lstStyle/>
          <a:p>
            <a:r>
              <a:rPr lang="en-IN" altLang="en-US" b="1" dirty="0">
                <a:solidFill>
                  <a:srgbClr val="FF0000"/>
                </a:solidFill>
              </a:rPr>
              <a:t>HISTORY</a:t>
            </a:r>
            <a:r>
              <a:rPr lang="en-IN" altLang="en-US" b="1" dirty="0" smtClean="0">
                <a:solidFill>
                  <a:srgbClr val="FF0000"/>
                </a:solidFill>
              </a:rPr>
              <a:t>:</a:t>
            </a:r>
          </a:p>
          <a:p>
            <a:pPr>
              <a:buFont typeface="Wingdings" pitchFamily="2" charset="2"/>
              <a:buChar char="§"/>
            </a:pPr>
            <a:r>
              <a:rPr lang="en-US" b="1" dirty="0" smtClean="0">
                <a:solidFill>
                  <a:srgbClr val="7030A0"/>
                </a:solidFill>
              </a:rPr>
              <a:t>Albert Einstein as the father of solid state </a:t>
            </a:r>
            <a:r>
              <a:rPr lang="en-US" b="1" dirty="0" smtClean="0">
                <a:solidFill>
                  <a:srgbClr val="7030A0"/>
                </a:solidFill>
              </a:rPr>
              <a:t>physics.</a:t>
            </a:r>
            <a:endParaRPr lang="en-IN" altLang="en-US" b="1" dirty="0" smtClean="0">
              <a:solidFill>
                <a:srgbClr val="7030A0"/>
              </a:solidFill>
            </a:endParaRPr>
          </a:p>
          <a:p>
            <a:pPr algn="just">
              <a:buFont typeface="Wingdings" pitchFamily="2" charset="2"/>
              <a:buChar char="§"/>
            </a:pPr>
            <a:r>
              <a:rPr lang="en-US" b="1" dirty="0" smtClean="0">
                <a:solidFill>
                  <a:srgbClr val="0070C0"/>
                </a:solidFill>
              </a:rPr>
              <a:t>solid state physics is usually said to have begun around the end of World War II. The development of the transistor, based on theories about the electrical properties of semiconductor solids, was announced in 1948</a:t>
            </a:r>
            <a:r>
              <a:rPr lang="en-US" dirty="0" smtClean="0"/>
              <a:t>.</a:t>
            </a:r>
          </a:p>
          <a:p>
            <a:pPr algn="just">
              <a:buFont typeface="Wingdings" pitchFamily="2" charset="2"/>
              <a:buChar char="§"/>
            </a:pPr>
            <a:endParaRPr lang="en-US" dirty="0" smtClean="0"/>
          </a:p>
          <a:p>
            <a:pPr algn="just">
              <a:buFont typeface="Wingdings" pitchFamily="2" charset="2"/>
              <a:buChar char="§"/>
            </a:pPr>
            <a:r>
              <a:rPr lang="en-US" b="1" dirty="0" smtClean="0">
                <a:solidFill>
                  <a:srgbClr val="7030A0"/>
                </a:solidFill>
              </a:rPr>
              <a:t>Semiconductor devices similar to transistors have made possible the construction of tiny electronic circuits</a:t>
            </a:r>
            <a:r>
              <a:rPr lang="en-US" b="1" dirty="0" smtClean="0">
                <a:solidFill>
                  <a:srgbClr val="7030A0"/>
                </a:solidFill>
              </a:rPr>
              <a:t>.</a:t>
            </a:r>
          </a:p>
          <a:p>
            <a:pPr algn="just"/>
            <a:endParaRPr lang="en-US" b="1" dirty="0" smtClean="0">
              <a:solidFill>
                <a:srgbClr val="7030A0"/>
              </a:solidFill>
            </a:endParaRPr>
          </a:p>
          <a:p>
            <a:pPr algn="just">
              <a:buFont typeface="Wingdings" pitchFamily="2" charset="2"/>
              <a:buChar char="§"/>
            </a:pPr>
            <a:r>
              <a:rPr lang="en-US" b="1" dirty="0" smtClean="0">
                <a:solidFill>
                  <a:srgbClr val="0070C0"/>
                </a:solidFill>
              </a:rPr>
              <a:t>In 1960 the first laser was developed, based on theories about how solid ruby absorbs and emits light waves. Since then, laser light has been sent to the moon and back, has been used in delicate eye surgery, and has guided the construction of a two-mile-long linear accelerator.</a:t>
            </a:r>
            <a:endParaRPr lang="en-IN" altLang="en-US" b="1" dirty="0">
              <a:solidFill>
                <a:srgbClr val="0070C0"/>
              </a:solidFill>
            </a:endParaRPr>
          </a:p>
        </p:txBody>
      </p:sp>
      <p:pic>
        <p:nvPicPr>
          <p:cNvPr id="6146" name="Picture 2"/>
          <p:cNvPicPr>
            <a:picLocks noChangeAspect="1" noChangeArrowheads="1"/>
          </p:cNvPicPr>
          <p:nvPr/>
        </p:nvPicPr>
        <p:blipFill>
          <a:blip r:embed="rId2"/>
          <a:srcRect/>
          <a:stretch>
            <a:fillRect/>
          </a:stretch>
        </p:blipFill>
        <p:spPr bwMode="auto">
          <a:xfrm>
            <a:off x="9131618" y="750707"/>
            <a:ext cx="2524125" cy="30575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custDataLst>
              <p:tags r:id="rId1"/>
            </p:custDataLst>
          </p:nvPr>
        </p:nvSpPr>
        <p:spPr>
          <a:xfrm>
            <a:off x="2776220" y="645795"/>
            <a:ext cx="4064000" cy="368300"/>
          </a:xfrm>
          <a:prstGeom prst="rect">
            <a:avLst/>
          </a:prstGeom>
          <a:noFill/>
        </p:spPr>
        <p:txBody>
          <a:bodyPr wrap="square" rtlCol="0">
            <a:spAutoFit/>
          </a:bodyPr>
          <a:lstStyle/>
          <a:p>
            <a:pPr algn="ctr"/>
            <a:r>
              <a:rPr lang="en-IN" altLang="en-US">
                <a:ln w="22225">
                  <a:solidFill>
                    <a:schemeClr val="accent2"/>
                  </a:solidFill>
                  <a:prstDash val="solid"/>
                </a:ln>
                <a:gradFill>
                  <a:gsLst>
                    <a:gs pos="0">
                      <a:srgbClr val="14CD68"/>
                    </a:gs>
                    <a:gs pos="100000">
                      <a:srgbClr val="035C7D"/>
                    </a:gs>
                  </a:gsLst>
                  <a:lin scaled="0"/>
                </a:gradFill>
                <a:effectLst/>
              </a:rPr>
              <a:t>SOLID STATE PHYSICS</a:t>
            </a:r>
          </a:p>
        </p:txBody>
      </p:sp>
      <p:sp>
        <p:nvSpPr>
          <p:cNvPr id="4" name="Text Box 3"/>
          <p:cNvSpPr txBox="1"/>
          <p:nvPr/>
        </p:nvSpPr>
        <p:spPr>
          <a:xfrm>
            <a:off x="1464311" y="1562100"/>
            <a:ext cx="6582410" cy="4385816"/>
          </a:xfrm>
          <a:prstGeom prst="rect">
            <a:avLst/>
          </a:prstGeom>
          <a:noFill/>
        </p:spPr>
        <p:txBody>
          <a:bodyPr wrap="square" rtlCol="0">
            <a:spAutoFit/>
          </a:bodyPr>
          <a:lstStyle/>
          <a:p>
            <a:pPr marL="285750" indent="-285750" algn="just">
              <a:buFont typeface="Wingdings" panose="05000000000000000000" charset="0"/>
              <a:buChar char="Ø"/>
            </a:pPr>
            <a:r>
              <a:rPr lang="en-IN" altLang="en-US" dirty="0">
                <a:gradFill>
                  <a:gsLst>
                    <a:gs pos="0">
                      <a:srgbClr val="FE4444"/>
                    </a:gs>
                    <a:gs pos="100000">
                      <a:srgbClr val="832B2B"/>
                    </a:gs>
                  </a:gsLst>
                  <a:lin scaled="0"/>
                </a:gradFill>
              </a:rPr>
              <a:t>INTRODUCTION:</a:t>
            </a:r>
          </a:p>
          <a:p>
            <a:pPr marL="285750" indent="-285750" algn="just">
              <a:lnSpc>
                <a:spcPct val="150000"/>
              </a:lnSpc>
              <a:buFont typeface="Wingdings" panose="05000000000000000000" charset="0"/>
              <a:buChar char="Ø"/>
            </a:pPr>
            <a:r>
              <a:rPr lang="en-IN" altLang="en-US" dirty="0">
                <a:gradFill>
                  <a:gsLst>
                    <a:gs pos="0">
                      <a:srgbClr val="7B32B2"/>
                    </a:gs>
                    <a:gs pos="100000">
                      <a:srgbClr val="401A5D"/>
                    </a:gs>
                  </a:gsLst>
                  <a:lin scaled="0"/>
                </a:gradFill>
              </a:rPr>
              <a:t>Solid State Physics is explains the properties of solid materials</a:t>
            </a:r>
          </a:p>
          <a:p>
            <a:pPr marL="285750" indent="-285750" algn="just">
              <a:lnSpc>
                <a:spcPct val="150000"/>
              </a:lnSpc>
              <a:buFont typeface="Wingdings" panose="05000000000000000000" charset="0"/>
              <a:buChar char="Ø"/>
            </a:pPr>
            <a:r>
              <a:rPr lang="en-IN" altLang="en-US" dirty="0">
                <a:gradFill>
                  <a:gsLst>
                    <a:gs pos="0">
                      <a:srgbClr val="7B32B2"/>
                    </a:gs>
                    <a:gs pos="100000">
                      <a:srgbClr val="401A5D"/>
                    </a:gs>
                  </a:gsLst>
                  <a:lin scaled="0"/>
                </a:gradFill>
              </a:rPr>
              <a:t>It explains the properties of a collection of atomic nuclei and electrons interacting with electrostatic forces.</a:t>
            </a:r>
          </a:p>
          <a:p>
            <a:pPr marL="285750" indent="-285750" algn="just">
              <a:lnSpc>
                <a:spcPct val="150000"/>
              </a:lnSpc>
              <a:buFont typeface="Wingdings" panose="05000000000000000000" charset="0"/>
              <a:buChar char="Ø"/>
            </a:pPr>
            <a:r>
              <a:rPr lang="en-IN" altLang="en-US" dirty="0">
                <a:gradFill>
                  <a:gsLst>
                    <a:gs pos="0">
                      <a:srgbClr val="7B32B2"/>
                    </a:gs>
                    <a:gs pos="100000">
                      <a:srgbClr val="401A5D"/>
                    </a:gs>
                  </a:gsLst>
                  <a:lin scaled="0"/>
                </a:gradFill>
              </a:rPr>
              <a:t>The majority of solids are Crystalline.</a:t>
            </a:r>
          </a:p>
          <a:p>
            <a:pPr marL="285750" indent="-285750" algn="just">
              <a:lnSpc>
                <a:spcPct val="150000"/>
              </a:lnSpc>
              <a:buFont typeface="Wingdings" panose="05000000000000000000" charset="0"/>
              <a:buChar char="Ø"/>
            </a:pPr>
            <a:r>
              <a:rPr lang="en-IN" altLang="en-US" dirty="0">
                <a:gradFill>
                  <a:gsLst>
                    <a:gs pos="0">
                      <a:srgbClr val="7B32B2"/>
                    </a:gs>
                    <a:gs pos="100000">
                      <a:srgbClr val="401A5D"/>
                    </a:gs>
                  </a:gsLst>
                  <a:lin scaled="0"/>
                </a:gradFill>
              </a:rPr>
              <a:t>Crystalline materials are solids with an atomic structure based on a regular repeated pattern.</a:t>
            </a:r>
          </a:p>
          <a:p>
            <a:pPr marL="285750" indent="-285750" algn="just">
              <a:lnSpc>
                <a:spcPct val="150000"/>
              </a:lnSpc>
              <a:buFont typeface="Wingdings" panose="05000000000000000000" charset="0"/>
              <a:buChar char="Ø"/>
            </a:pPr>
            <a:r>
              <a:rPr lang="en-IN" altLang="en-US" dirty="0">
                <a:gradFill>
                  <a:gsLst>
                    <a:gs pos="0">
                      <a:srgbClr val="7B32B2"/>
                    </a:gs>
                    <a:gs pos="100000">
                      <a:srgbClr val="401A5D"/>
                    </a:gs>
                  </a:gsLst>
                  <a:lin scaled="0"/>
                </a:gradFill>
              </a:rPr>
              <a:t>It understands the electrical properties of solids is right at the heart of  modern society and technology.</a:t>
            </a:r>
          </a:p>
          <a:p>
            <a:pPr marL="285750" indent="-285750">
              <a:buFont typeface="Wingdings" panose="05000000000000000000" charset="0"/>
              <a:buChar char="Ø"/>
            </a:pPr>
            <a:endParaRPr lang="en-IN" altLang="en-US" dirty="0">
              <a:gradFill>
                <a:gsLst>
                  <a:gs pos="0">
                    <a:srgbClr val="7B32B2"/>
                  </a:gs>
                  <a:gs pos="100000">
                    <a:srgbClr val="401A5D"/>
                  </a:gs>
                </a:gsLst>
                <a:lin scaled="0"/>
              </a:gradFill>
            </a:endParaRPr>
          </a:p>
        </p:txBody>
      </p:sp>
      <p:pic>
        <p:nvPicPr>
          <p:cNvPr id="5122" name="Picture 2"/>
          <p:cNvPicPr>
            <a:picLocks noChangeAspect="1" noChangeArrowheads="1"/>
          </p:cNvPicPr>
          <p:nvPr/>
        </p:nvPicPr>
        <p:blipFill>
          <a:blip r:embed="rId3"/>
          <a:srcRect/>
          <a:stretch>
            <a:fillRect/>
          </a:stretch>
        </p:blipFill>
        <p:spPr bwMode="auto">
          <a:xfrm>
            <a:off x="8190411" y="1998617"/>
            <a:ext cx="3069772" cy="301751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custDataLst>
              <p:tags r:id="rId1"/>
            </p:custDataLst>
          </p:nvPr>
        </p:nvSpPr>
        <p:spPr>
          <a:xfrm>
            <a:off x="2776220" y="645795"/>
            <a:ext cx="4064000" cy="368300"/>
          </a:xfrm>
          <a:prstGeom prst="rect">
            <a:avLst/>
          </a:prstGeom>
          <a:noFill/>
        </p:spPr>
        <p:txBody>
          <a:bodyPr wrap="square" rtlCol="0">
            <a:spAutoFit/>
          </a:bodyPr>
          <a:lstStyle/>
          <a:p>
            <a:pPr algn="ctr"/>
            <a:r>
              <a:rPr lang="en-IN" altLang="en-US">
                <a:ln w="22225">
                  <a:solidFill>
                    <a:schemeClr val="accent2"/>
                  </a:solidFill>
                  <a:prstDash val="solid"/>
                </a:ln>
                <a:gradFill>
                  <a:gsLst>
                    <a:gs pos="0">
                      <a:srgbClr val="14CD68"/>
                    </a:gs>
                    <a:gs pos="100000">
                      <a:srgbClr val="035C7D"/>
                    </a:gs>
                  </a:gsLst>
                  <a:lin scaled="0"/>
                </a:gradFill>
                <a:effectLst/>
              </a:rPr>
              <a:t>SOLID STATE PHYSICS</a:t>
            </a:r>
          </a:p>
        </p:txBody>
      </p:sp>
      <p:sp>
        <p:nvSpPr>
          <p:cNvPr id="17" name="Text Box 16"/>
          <p:cNvSpPr txBox="1"/>
          <p:nvPr/>
        </p:nvSpPr>
        <p:spPr>
          <a:xfrm>
            <a:off x="1644014" y="1407160"/>
            <a:ext cx="6925219" cy="3693319"/>
          </a:xfrm>
          <a:prstGeom prst="rect">
            <a:avLst/>
          </a:prstGeom>
          <a:noFill/>
        </p:spPr>
        <p:txBody>
          <a:bodyPr wrap="square" rtlCol="0">
            <a:spAutoFit/>
          </a:bodyPr>
          <a:lstStyle/>
          <a:p>
            <a:pPr marL="285750" indent="-285750">
              <a:buFont typeface="Wingdings" panose="05000000000000000000" charset="0"/>
              <a:buChar char="Ø"/>
            </a:pPr>
            <a:r>
              <a:rPr lang="en-IN" altLang="en-US" b="1" dirty="0">
                <a:solidFill>
                  <a:srgbClr val="C00000"/>
                </a:solidFill>
              </a:rPr>
              <a:t>Classifications of Solids:</a:t>
            </a:r>
          </a:p>
          <a:p>
            <a:pPr marL="285750" indent="-285750">
              <a:buFont typeface="Wingdings" panose="05000000000000000000" charset="0"/>
              <a:buChar char="Ø"/>
            </a:pPr>
            <a:r>
              <a:rPr lang="en-IN" altLang="en-US" b="1" dirty="0">
                <a:solidFill>
                  <a:schemeClr val="accent2">
                    <a:lumMod val="75000"/>
                  </a:schemeClr>
                </a:solidFill>
              </a:rPr>
              <a:t>Solid materials are classified in to three states. They are</a:t>
            </a:r>
          </a:p>
          <a:p>
            <a:pPr marL="285750" indent="-285750">
              <a:buFont typeface="Wingdings" panose="05000000000000000000" charset="0"/>
              <a:buChar char="Ø"/>
            </a:pPr>
            <a:r>
              <a:rPr lang="en-IN" altLang="en-US" b="1" dirty="0">
                <a:solidFill>
                  <a:srgbClr val="7030A0"/>
                </a:solidFill>
              </a:rPr>
              <a:t>1</a:t>
            </a:r>
            <a:r>
              <a:rPr lang="en-IN" altLang="en-US" b="1" dirty="0">
                <a:solidFill>
                  <a:srgbClr val="C00000"/>
                </a:solidFill>
              </a:rPr>
              <a:t>. </a:t>
            </a:r>
            <a:r>
              <a:rPr lang="en-IN" altLang="en-US" b="1" dirty="0">
                <a:solidFill>
                  <a:srgbClr val="7030A0"/>
                </a:solidFill>
              </a:rPr>
              <a:t>Crystalline- Single </a:t>
            </a:r>
            <a:r>
              <a:rPr lang="en-IN" altLang="en-US" b="1" dirty="0" smtClean="0">
                <a:solidFill>
                  <a:srgbClr val="7030A0"/>
                </a:solidFill>
              </a:rPr>
              <a:t>Crystal</a:t>
            </a:r>
          </a:p>
          <a:p>
            <a:pPr marL="285750" indent="-285750">
              <a:buFont typeface="Wingdings" panose="05000000000000000000" charset="0"/>
              <a:buChar char="Ø"/>
            </a:pPr>
            <a:endParaRPr lang="en-IN" altLang="en-US" b="1" dirty="0" smtClean="0">
              <a:solidFill>
                <a:srgbClr val="7030A0"/>
              </a:solidFill>
            </a:endParaRPr>
          </a:p>
          <a:p>
            <a:pPr marL="285750" indent="-285750"/>
            <a:endParaRPr lang="en-IN" altLang="en-US" b="1" dirty="0" smtClean="0">
              <a:solidFill>
                <a:srgbClr val="7030A0"/>
              </a:solidFill>
            </a:endParaRPr>
          </a:p>
          <a:p>
            <a:pPr marL="285750" indent="-285750"/>
            <a:endParaRPr lang="en-IN" altLang="en-US" b="1" dirty="0">
              <a:solidFill>
                <a:srgbClr val="7030A0"/>
              </a:solidFill>
            </a:endParaRPr>
          </a:p>
          <a:p>
            <a:pPr marL="285750" indent="-285750">
              <a:buFont typeface="Wingdings" panose="05000000000000000000" charset="0"/>
              <a:buChar char="Ø"/>
            </a:pPr>
            <a:r>
              <a:rPr lang="en-IN" altLang="en-US" b="1" dirty="0" smtClean="0">
                <a:solidFill>
                  <a:srgbClr val="7030A0"/>
                </a:solidFill>
              </a:rPr>
              <a:t>2.Polycrystalline</a:t>
            </a:r>
          </a:p>
          <a:p>
            <a:pPr marL="285750" indent="-285750">
              <a:buFont typeface="Wingdings" panose="05000000000000000000" charset="0"/>
              <a:buChar char="Ø"/>
            </a:pPr>
            <a:endParaRPr lang="en-IN" altLang="en-US" b="1" dirty="0" smtClean="0">
              <a:solidFill>
                <a:srgbClr val="7030A0"/>
              </a:solidFill>
            </a:endParaRPr>
          </a:p>
          <a:p>
            <a:pPr marL="285750" indent="-285750">
              <a:buFont typeface="Wingdings" panose="05000000000000000000" charset="0"/>
              <a:buChar char="Ø"/>
            </a:pPr>
            <a:endParaRPr lang="en-IN" altLang="en-US" b="1" dirty="0" smtClean="0">
              <a:solidFill>
                <a:srgbClr val="7030A0"/>
              </a:solidFill>
            </a:endParaRPr>
          </a:p>
          <a:p>
            <a:pPr marL="285750" indent="-285750">
              <a:buFont typeface="Wingdings" panose="05000000000000000000" charset="0"/>
              <a:buChar char="Ø"/>
            </a:pPr>
            <a:endParaRPr lang="en-IN" altLang="en-US" b="1" dirty="0" smtClean="0">
              <a:solidFill>
                <a:srgbClr val="7030A0"/>
              </a:solidFill>
            </a:endParaRPr>
          </a:p>
          <a:p>
            <a:pPr marL="285750" indent="-285750"/>
            <a:endParaRPr lang="en-IN" altLang="en-US" b="1" dirty="0">
              <a:solidFill>
                <a:srgbClr val="7030A0"/>
              </a:solidFill>
            </a:endParaRPr>
          </a:p>
          <a:p>
            <a:pPr marL="285750" indent="-285750">
              <a:buFont typeface="Wingdings" panose="05000000000000000000" charset="0"/>
              <a:buChar char="Ø"/>
            </a:pPr>
            <a:r>
              <a:rPr lang="en-IN" altLang="en-US" b="1" dirty="0">
                <a:solidFill>
                  <a:srgbClr val="7030A0"/>
                </a:solidFill>
              </a:rPr>
              <a:t>3.Amorphous</a:t>
            </a:r>
          </a:p>
          <a:p>
            <a:endParaRPr lang="en-IN" altLang="en-US" dirty="0"/>
          </a:p>
        </p:txBody>
      </p:sp>
      <p:pic>
        <p:nvPicPr>
          <p:cNvPr id="2050" name="Picture 2"/>
          <p:cNvPicPr>
            <a:picLocks noChangeAspect="1" noChangeArrowheads="1"/>
          </p:cNvPicPr>
          <p:nvPr/>
        </p:nvPicPr>
        <p:blipFill>
          <a:blip r:embed="rId3"/>
          <a:srcRect/>
          <a:stretch>
            <a:fillRect/>
          </a:stretch>
        </p:blipFill>
        <p:spPr bwMode="auto">
          <a:xfrm>
            <a:off x="5267461" y="1972489"/>
            <a:ext cx="1629727" cy="117565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905794" y="2926080"/>
            <a:ext cx="1123405" cy="1332411"/>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2312126" y="4924697"/>
            <a:ext cx="1384663" cy="117565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custDataLst>
              <p:tags r:id="rId1"/>
            </p:custDataLst>
          </p:nvPr>
        </p:nvSpPr>
        <p:spPr>
          <a:xfrm>
            <a:off x="2776220" y="645795"/>
            <a:ext cx="4064000" cy="368300"/>
          </a:xfrm>
          <a:prstGeom prst="rect">
            <a:avLst/>
          </a:prstGeom>
          <a:noFill/>
        </p:spPr>
        <p:txBody>
          <a:bodyPr wrap="square" rtlCol="0">
            <a:spAutoFit/>
          </a:bodyPr>
          <a:lstStyle/>
          <a:p>
            <a:pPr algn="ctr"/>
            <a:r>
              <a:rPr lang="en-IN" altLang="en-US">
                <a:ln w="22225">
                  <a:solidFill>
                    <a:schemeClr val="accent2"/>
                  </a:solidFill>
                  <a:prstDash val="solid"/>
                </a:ln>
                <a:gradFill>
                  <a:gsLst>
                    <a:gs pos="0">
                      <a:srgbClr val="14CD68"/>
                    </a:gs>
                    <a:gs pos="100000">
                      <a:srgbClr val="035C7D"/>
                    </a:gs>
                  </a:gsLst>
                  <a:lin scaled="0"/>
                </a:gradFill>
                <a:effectLst/>
              </a:rPr>
              <a:t>SOLID STATE PHYSICS</a:t>
            </a:r>
          </a:p>
        </p:txBody>
      </p:sp>
      <p:sp>
        <p:nvSpPr>
          <p:cNvPr id="6" name="Text Box 5"/>
          <p:cNvSpPr txBox="1"/>
          <p:nvPr/>
        </p:nvSpPr>
        <p:spPr>
          <a:xfrm>
            <a:off x="1473835" y="1661795"/>
            <a:ext cx="6507571" cy="4801314"/>
          </a:xfrm>
          <a:prstGeom prst="rect">
            <a:avLst/>
          </a:prstGeom>
          <a:noFill/>
        </p:spPr>
        <p:txBody>
          <a:bodyPr wrap="square" rtlCol="0">
            <a:spAutoFit/>
          </a:bodyPr>
          <a:lstStyle/>
          <a:p>
            <a:pPr marL="285750" indent="-285750">
              <a:buFont typeface="Wingdings" panose="05000000000000000000" charset="0"/>
              <a:buChar char="Ø"/>
            </a:pPr>
            <a:r>
              <a:rPr lang="en-IN" altLang="en-US" dirty="0">
                <a:solidFill>
                  <a:srgbClr val="FF0000"/>
                </a:solidFill>
                <a:sym typeface="+mn-ea"/>
              </a:rPr>
              <a:t>Crystalline- Single Crystal:</a:t>
            </a:r>
          </a:p>
          <a:p>
            <a:pPr marL="285750" indent="-285750" algn="just">
              <a:buFont typeface="Wingdings" panose="05000000000000000000" charset="0"/>
              <a:buChar char="Ø"/>
            </a:pPr>
            <a:r>
              <a:rPr lang="en-IN" altLang="en-US" dirty="0">
                <a:solidFill>
                  <a:schemeClr val="accent2"/>
                </a:solidFill>
                <a:sym typeface="+mn-ea"/>
              </a:rPr>
              <a:t>Single crystals have a periodic atomic  Structure across its whole volume.</a:t>
            </a:r>
          </a:p>
          <a:p>
            <a:pPr marL="285750" indent="-285750" algn="just">
              <a:buFont typeface="Wingdings" panose="05000000000000000000" charset="0"/>
              <a:buChar char="Ø"/>
            </a:pPr>
            <a:r>
              <a:rPr lang="en-IN" altLang="en-US" dirty="0">
                <a:solidFill>
                  <a:schemeClr val="accent2"/>
                </a:solidFill>
                <a:sym typeface="+mn-ea"/>
              </a:rPr>
              <a:t>At long range length scales, each atom is related to every other equivalent atom in the structure by translational or rotational symmetry.</a:t>
            </a:r>
          </a:p>
          <a:p>
            <a:pPr marL="285750" indent="-285750" algn="just">
              <a:buFont typeface="Wingdings" panose="05000000000000000000" charset="0"/>
              <a:buChar char="Ø"/>
            </a:pPr>
            <a:r>
              <a:rPr lang="en-IN" altLang="en-US" dirty="0">
                <a:solidFill>
                  <a:srgbClr val="FF0000"/>
                </a:solidFill>
                <a:sym typeface="+mn-ea"/>
              </a:rPr>
              <a:t>Polycrystalline Solids:</a:t>
            </a:r>
          </a:p>
          <a:p>
            <a:pPr marL="285750" indent="-285750" algn="just">
              <a:buFont typeface="Wingdings" panose="05000000000000000000" charset="0"/>
              <a:buChar char="Ø"/>
            </a:pPr>
            <a:r>
              <a:rPr lang="en-IN" altLang="en-US" dirty="0">
                <a:solidFill>
                  <a:schemeClr val="accent2"/>
                </a:solidFill>
                <a:sym typeface="+mn-ea"/>
              </a:rPr>
              <a:t>Polycrystalline materials are made up of </a:t>
            </a:r>
            <a:r>
              <a:rPr lang="en-IN" altLang="en-US" dirty="0" err="1">
                <a:solidFill>
                  <a:schemeClr val="accent2"/>
                </a:solidFill>
                <a:sym typeface="+mn-ea"/>
              </a:rPr>
              <a:t>aggrogate</a:t>
            </a:r>
            <a:r>
              <a:rPr lang="en-IN" altLang="en-US" dirty="0">
                <a:solidFill>
                  <a:schemeClr val="accent2"/>
                </a:solidFill>
                <a:sym typeface="+mn-ea"/>
              </a:rPr>
              <a:t> of many small single crystals .</a:t>
            </a:r>
          </a:p>
          <a:p>
            <a:pPr marL="285750" indent="-285750" algn="just">
              <a:buFont typeface="Wingdings" panose="05000000000000000000" charset="0"/>
              <a:buChar char="Ø"/>
            </a:pPr>
            <a:r>
              <a:rPr lang="en-IN" altLang="en-US" dirty="0">
                <a:solidFill>
                  <a:schemeClr val="accent2"/>
                </a:solidFill>
                <a:sym typeface="+mn-ea"/>
              </a:rPr>
              <a:t>Polycrystalline materials have a high degree of order over many atomic or molecular dimensions.</a:t>
            </a:r>
          </a:p>
          <a:p>
            <a:pPr marL="285750" indent="-285750" algn="just">
              <a:buFont typeface="Wingdings" panose="05000000000000000000" charset="0"/>
              <a:buChar char="Ø"/>
            </a:pPr>
            <a:r>
              <a:rPr lang="en-IN" altLang="en-US" dirty="0">
                <a:solidFill>
                  <a:schemeClr val="accent2"/>
                </a:solidFill>
                <a:sym typeface="+mn-ea"/>
              </a:rPr>
              <a:t>Grains (domains) are </a:t>
            </a:r>
            <a:r>
              <a:rPr lang="en-IN" altLang="en-US" dirty="0" err="1">
                <a:solidFill>
                  <a:schemeClr val="accent2"/>
                </a:solidFill>
                <a:sym typeface="+mn-ea"/>
              </a:rPr>
              <a:t>separeted</a:t>
            </a:r>
            <a:r>
              <a:rPr lang="en-IN" altLang="en-US" dirty="0">
                <a:solidFill>
                  <a:schemeClr val="accent2"/>
                </a:solidFill>
                <a:sym typeface="+mn-ea"/>
              </a:rPr>
              <a:t> </a:t>
            </a:r>
            <a:r>
              <a:rPr lang="en-IN" altLang="en-US" dirty="0" err="1">
                <a:solidFill>
                  <a:schemeClr val="accent2"/>
                </a:solidFill>
                <a:sym typeface="+mn-ea"/>
              </a:rPr>
              <a:t>boundaries.The</a:t>
            </a:r>
            <a:r>
              <a:rPr lang="en-IN" altLang="en-US" dirty="0">
                <a:solidFill>
                  <a:schemeClr val="accent2"/>
                </a:solidFill>
                <a:sym typeface="+mn-ea"/>
              </a:rPr>
              <a:t> atomic domain order can very from one domain to the next. They are 100nm-100 microns in diameter.</a:t>
            </a:r>
          </a:p>
          <a:p>
            <a:pPr indent="0">
              <a:buFont typeface="Wingdings" panose="05000000000000000000" charset="0"/>
              <a:buNone/>
            </a:pPr>
            <a:endParaRPr lang="en-IN" altLang="en-US" dirty="0">
              <a:gradFill>
                <a:gsLst>
                  <a:gs pos="0">
                    <a:srgbClr val="FE4444"/>
                  </a:gs>
                  <a:gs pos="100000">
                    <a:srgbClr val="832B2B"/>
                  </a:gs>
                </a:gsLst>
                <a:lin scaled="0"/>
              </a:gradFill>
              <a:sym typeface="+mn-ea"/>
            </a:endParaRPr>
          </a:p>
          <a:p>
            <a:pPr marL="285750" indent="-285750">
              <a:buFont typeface="Wingdings" panose="05000000000000000000" charset="0"/>
              <a:buChar char="Ø"/>
            </a:pPr>
            <a:endParaRPr lang="en-IN" altLang="en-US" dirty="0"/>
          </a:p>
          <a:p>
            <a:endParaRPr lang="en-US" dirty="0"/>
          </a:p>
        </p:txBody>
      </p:sp>
      <p:pic>
        <p:nvPicPr>
          <p:cNvPr id="3074" name="Picture 2"/>
          <p:cNvPicPr>
            <a:picLocks noChangeAspect="1" noChangeArrowheads="1"/>
          </p:cNvPicPr>
          <p:nvPr/>
        </p:nvPicPr>
        <p:blipFill>
          <a:blip r:embed="rId3"/>
          <a:srcRect/>
          <a:stretch>
            <a:fillRect/>
          </a:stretch>
        </p:blipFill>
        <p:spPr bwMode="auto">
          <a:xfrm>
            <a:off x="7981406" y="1789611"/>
            <a:ext cx="2297838" cy="1615032"/>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7994468" y="3822383"/>
            <a:ext cx="1920241" cy="169014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custDataLst>
              <p:tags r:id="rId1"/>
            </p:custDataLst>
          </p:nvPr>
        </p:nvSpPr>
        <p:spPr>
          <a:xfrm>
            <a:off x="2776220" y="645795"/>
            <a:ext cx="4064000" cy="368300"/>
          </a:xfrm>
          <a:prstGeom prst="rect">
            <a:avLst/>
          </a:prstGeom>
          <a:noFill/>
        </p:spPr>
        <p:txBody>
          <a:bodyPr wrap="square" rtlCol="0">
            <a:spAutoFit/>
          </a:bodyPr>
          <a:lstStyle/>
          <a:p>
            <a:pPr algn="ctr"/>
            <a:r>
              <a:rPr lang="en-IN" altLang="en-US">
                <a:ln w="22225">
                  <a:solidFill>
                    <a:schemeClr val="accent2"/>
                  </a:solidFill>
                  <a:prstDash val="solid"/>
                </a:ln>
                <a:gradFill>
                  <a:gsLst>
                    <a:gs pos="0">
                      <a:srgbClr val="14CD68"/>
                    </a:gs>
                    <a:gs pos="100000">
                      <a:srgbClr val="035C7D"/>
                    </a:gs>
                  </a:gsLst>
                  <a:lin scaled="0"/>
                </a:gradFill>
                <a:effectLst/>
              </a:rPr>
              <a:t>SOLID STATE PHYSICS</a:t>
            </a:r>
          </a:p>
        </p:txBody>
      </p:sp>
      <p:sp>
        <p:nvSpPr>
          <p:cNvPr id="6" name="Text Box 5"/>
          <p:cNvSpPr txBox="1"/>
          <p:nvPr/>
        </p:nvSpPr>
        <p:spPr>
          <a:xfrm>
            <a:off x="1397727" y="1280160"/>
            <a:ext cx="7471954" cy="2870200"/>
          </a:xfrm>
          <a:prstGeom prst="rect">
            <a:avLst/>
          </a:prstGeom>
          <a:noFill/>
        </p:spPr>
        <p:txBody>
          <a:bodyPr wrap="square" rtlCol="0">
            <a:noAutofit/>
          </a:bodyPr>
          <a:lstStyle/>
          <a:p>
            <a:pPr marL="285750" indent="-285750" algn="just">
              <a:buFont typeface="Wingdings" panose="05000000000000000000" charset="0"/>
              <a:buChar char="Ø"/>
            </a:pPr>
            <a:r>
              <a:rPr lang="en-IN" altLang="en-US" dirty="0">
                <a:gradFill>
                  <a:gsLst>
                    <a:gs pos="0">
                      <a:srgbClr val="FE4444"/>
                    </a:gs>
                    <a:gs pos="100000">
                      <a:srgbClr val="832B2B"/>
                    </a:gs>
                  </a:gsLst>
                  <a:lin scaled="0"/>
                </a:gradFill>
                <a:sym typeface="+mn-ea"/>
              </a:rPr>
              <a:t>Amorphous solids:</a:t>
            </a:r>
          </a:p>
          <a:p>
            <a:pPr marL="285750" indent="-285750" algn="just">
              <a:buFont typeface="Wingdings" panose="05000000000000000000" charset="0"/>
              <a:buChar char="Ø"/>
            </a:pPr>
            <a:r>
              <a:rPr lang="en-IN" altLang="en-US" dirty="0">
                <a:solidFill>
                  <a:schemeClr val="accent2"/>
                </a:solidFill>
                <a:sym typeface="+mn-ea"/>
              </a:rPr>
              <a:t>Amorphous solids are made up of randomly oriented atoms, ions or molecules that do not form define patterns or Lattice </a:t>
            </a:r>
            <a:r>
              <a:rPr lang="en-IN" altLang="en-US" dirty="0" err="1">
                <a:solidFill>
                  <a:schemeClr val="accent2"/>
                </a:solidFill>
                <a:sym typeface="+mn-ea"/>
              </a:rPr>
              <a:t>strucures</a:t>
            </a:r>
            <a:r>
              <a:rPr lang="en-IN" altLang="en-US" dirty="0">
                <a:solidFill>
                  <a:schemeClr val="accent2"/>
                </a:solidFill>
                <a:sym typeface="+mn-ea"/>
              </a:rPr>
              <a:t>.</a:t>
            </a:r>
          </a:p>
          <a:p>
            <a:pPr marL="285750" indent="-285750" algn="just">
              <a:buFont typeface="Wingdings" panose="05000000000000000000" charset="0"/>
              <a:buChar char="Ø"/>
            </a:pPr>
            <a:r>
              <a:rPr lang="en-IN" altLang="en-US" dirty="0">
                <a:solidFill>
                  <a:schemeClr val="accent2"/>
                </a:solidFill>
                <a:sym typeface="+mn-ea"/>
              </a:rPr>
              <a:t>Amorphous materials have order only within few atomic or molecular dimensions.</a:t>
            </a:r>
          </a:p>
          <a:p>
            <a:pPr marL="285750" indent="-285750" algn="just">
              <a:buFont typeface="Wingdings" panose="05000000000000000000" charset="0"/>
              <a:buChar char="Ø"/>
            </a:pPr>
            <a:r>
              <a:rPr lang="en-IN" altLang="en-US" dirty="0">
                <a:solidFill>
                  <a:schemeClr val="accent2"/>
                </a:solidFill>
                <a:sym typeface="+mn-ea"/>
              </a:rPr>
              <a:t>Amorphous materials do not have long-</a:t>
            </a:r>
            <a:r>
              <a:rPr lang="en-IN" altLang="en-US" dirty="0" err="1">
                <a:solidFill>
                  <a:schemeClr val="accent2"/>
                </a:solidFill>
                <a:sym typeface="+mn-ea"/>
              </a:rPr>
              <a:t>rangr</a:t>
            </a:r>
            <a:r>
              <a:rPr lang="en-IN" altLang="en-US" dirty="0">
                <a:solidFill>
                  <a:schemeClr val="accent2"/>
                </a:solidFill>
                <a:sym typeface="+mn-ea"/>
              </a:rPr>
              <a:t> order, but they have varying degrees of short-range order.</a:t>
            </a:r>
          </a:p>
          <a:p>
            <a:pPr marL="285750" indent="-285750" algn="just">
              <a:buFont typeface="Wingdings" panose="05000000000000000000" charset="0"/>
              <a:buChar char="Ø"/>
            </a:pPr>
            <a:r>
              <a:rPr lang="en-IN" altLang="en-US" dirty="0">
                <a:solidFill>
                  <a:schemeClr val="accent2"/>
                </a:solidFill>
                <a:sym typeface="+mn-ea"/>
              </a:rPr>
              <a:t>Amorphous silicon can be used in solar cells and thin transistors.</a:t>
            </a:r>
          </a:p>
          <a:p>
            <a:pPr marL="285750" indent="-285750" algn="just">
              <a:buFont typeface="Wingdings" panose="05000000000000000000" charset="0"/>
              <a:buChar char="Ø"/>
            </a:pPr>
            <a:r>
              <a:rPr lang="en-IN" altLang="en-US" dirty="0">
                <a:gradFill>
                  <a:gsLst>
                    <a:gs pos="0">
                      <a:srgbClr val="FE4444"/>
                    </a:gs>
                    <a:gs pos="100000">
                      <a:srgbClr val="832B2B"/>
                    </a:gs>
                  </a:gsLst>
                  <a:lin scaled="0"/>
                </a:gradFill>
                <a:sym typeface="+mn-ea"/>
              </a:rPr>
              <a:t>Crystallography:</a:t>
            </a:r>
          </a:p>
          <a:p>
            <a:pPr marL="285750" indent="-285750" algn="just">
              <a:buFont typeface="Wingdings" panose="05000000000000000000" charset="0"/>
              <a:buChar char="Ø"/>
            </a:pPr>
            <a:r>
              <a:rPr lang="en-IN" altLang="en-US" dirty="0">
                <a:solidFill>
                  <a:schemeClr val="accent2"/>
                </a:solidFill>
                <a:sym typeface="+mn-ea"/>
              </a:rPr>
              <a:t>Crystallography is a branch of science that deals with geometric description of crystals and their internal atomic arrangement</a:t>
            </a:r>
          </a:p>
          <a:p>
            <a:pPr marL="285750" indent="-285750" algn="just">
              <a:buFont typeface="Wingdings" panose="05000000000000000000" charset="0"/>
              <a:buChar char="Ø"/>
            </a:pPr>
            <a:r>
              <a:rPr lang="en-IN" altLang="en-US" dirty="0">
                <a:solidFill>
                  <a:schemeClr val="accent2"/>
                </a:solidFill>
                <a:sym typeface="+mn-ea"/>
              </a:rPr>
              <a:t>It’s important the </a:t>
            </a:r>
            <a:r>
              <a:rPr lang="en-IN" altLang="en-US" dirty="0" err="1">
                <a:solidFill>
                  <a:schemeClr val="accent2"/>
                </a:solidFill>
                <a:sym typeface="+mn-ea"/>
              </a:rPr>
              <a:t>symmentry</a:t>
            </a:r>
            <a:r>
              <a:rPr lang="en-IN" altLang="en-US" dirty="0">
                <a:solidFill>
                  <a:schemeClr val="accent2"/>
                </a:solidFill>
                <a:sym typeface="+mn-ea"/>
              </a:rPr>
              <a:t> of a </a:t>
            </a:r>
            <a:r>
              <a:rPr lang="en-IN" altLang="en-US" dirty="0" err="1">
                <a:solidFill>
                  <a:schemeClr val="accent2"/>
                </a:solidFill>
                <a:sym typeface="+mn-ea"/>
              </a:rPr>
              <a:t>crysta</a:t>
            </a:r>
            <a:r>
              <a:rPr lang="en-IN" altLang="en-US" dirty="0">
                <a:solidFill>
                  <a:schemeClr val="accent2"/>
                </a:solidFill>
                <a:sym typeface="+mn-ea"/>
              </a:rPr>
              <a:t> because it has a profound influence on its properties.</a:t>
            </a:r>
          </a:p>
          <a:p>
            <a:pPr marL="285750" indent="-285750" algn="just">
              <a:buFont typeface="Wingdings" panose="05000000000000000000" charset="0"/>
              <a:buChar char="Ø"/>
            </a:pPr>
            <a:r>
              <a:rPr lang="en-IN" altLang="en-US" dirty="0">
                <a:solidFill>
                  <a:schemeClr val="accent2"/>
                </a:solidFill>
                <a:sym typeface="+mn-ea"/>
              </a:rPr>
              <a:t>Structures should be classified  into different types according to the </a:t>
            </a:r>
            <a:r>
              <a:rPr lang="en-IN" altLang="en-US" dirty="0" err="1">
                <a:solidFill>
                  <a:schemeClr val="accent2"/>
                </a:solidFill>
                <a:sym typeface="+mn-ea"/>
              </a:rPr>
              <a:t>symmetrics</a:t>
            </a:r>
            <a:r>
              <a:rPr lang="en-IN" altLang="en-US" dirty="0">
                <a:solidFill>
                  <a:schemeClr val="accent2"/>
                </a:solidFill>
                <a:sym typeface="+mn-ea"/>
              </a:rPr>
              <a:t> they process.</a:t>
            </a:r>
          </a:p>
          <a:p>
            <a:pPr marL="285750" indent="-285750">
              <a:buFont typeface="Wingdings" panose="05000000000000000000" charset="0"/>
              <a:buChar char="Ø"/>
            </a:pPr>
            <a:endParaRPr lang="en-IN" altLang="en-US" dirty="0">
              <a:solidFill>
                <a:schemeClr val="accent2"/>
              </a:solidFill>
              <a:sym typeface="+mn-ea"/>
            </a:endParaRPr>
          </a:p>
          <a:p>
            <a:pPr marL="285750" indent="-285750">
              <a:buFont typeface="Wingdings" panose="05000000000000000000" charset="0"/>
              <a:buChar char="Ø"/>
            </a:pPr>
            <a:endParaRPr lang="en-IN" altLang="en-US" dirty="0">
              <a:solidFill>
                <a:schemeClr val="accent2"/>
              </a:solidFill>
              <a:sym typeface="+mn-ea"/>
            </a:endParaRPr>
          </a:p>
          <a:p>
            <a:endParaRPr lang="en-US" dirty="0"/>
          </a:p>
        </p:txBody>
      </p:sp>
      <p:pic>
        <p:nvPicPr>
          <p:cNvPr id="4098" name="Picture 2"/>
          <p:cNvPicPr>
            <a:picLocks noChangeAspect="1" noChangeArrowheads="1"/>
          </p:cNvPicPr>
          <p:nvPr/>
        </p:nvPicPr>
        <p:blipFill>
          <a:blip r:embed="rId3"/>
          <a:srcRect/>
          <a:stretch>
            <a:fillRect/>
          </a:stretch>
        </p:blipFill>
        <p:spPr bwMode="auto">
          <a:xfrm>
            <a:off x="9091749" y="1481683"/>
            <a:ext cx="2331584" cy="1744843"/>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8987245" y="3735977"/>
            <a:ext cx="2181362" cy="161802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rot="20580000">
            <a:off x="3191510" y="2063115"/>
            <a:ext cx="7052310" cy="1198880"/>
          </a:xfrm>
          <a:prstGeom prst="rect">
            <a:avLst/>
          </a:prstGeom>
          <a:noFill/>
        </p:spPr>
        <p:txBody>
          <a:bodyPr wrap="square" rtlCol="0">
            <a:spAutoFit/>
          </a:bodyPr>
          <a:lstStyle/>
          <a:p>
            <a:pPr algn="ctr"/>
            <a:r>
              <a:rPr lang="en-IN" altLang="en-US" sz="7200" b="1">
                <a:ln w="12700">
                  <a:solidFill>
                    <a:schemeClr val="accent5"/>
                  </a:solidFill>
                  <a:prstDash val="solid"/>
                </a:ln>
                <a:gradFill>
                  <a:gsLst>
                    <a:gs pos="0">
                      <a:srgbClr val="FE4444"/>
                    </a:gs>
                    <a:gs pos="100000">
                      <a:srgbClr val="832B2B"/>
                    </a:gs>
                  </a:gsLst>
                  <a:lin scaled="0"/>
                </a:gradFill>
                <a:effectLst/>
              </a:rPr>
              <a:t>THANK YOU</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334</Words>
  <Application>WPS Presentation</Application>
  <PresentationFormat>Custom</PresentationFormat>
  <Paragraphs>52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Blue Waves</vt:lpstr>
      <vt:lpstr>SOLID STATE PHYSICS</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STATE PHYSICS</dc:title>
  <dc:creator/>
  <cp:lastModifiedBy>Admin</cp:lastModifiedBy>
  <cp:revision>6</cp:revision>
  <dcterms:created xsi:type="dcterms:W3CDTF">2024-06-25T19:21:00Z</dcterms:created>
  <dcterms:modified xsi:type="dcterms:W3CDTF">2024-06-26T06:13:55Z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8C6B097A4DA74F058161EF3688A1595A_12</vt:lpwstr>
  </property>
  <property fmtid="{D5CDD505-2E9C-101B-9397-08002B2CF9AE}" pid="3" name="KSOProductBuildVer">
    <vt:lpwstr>1033-12.2.0.17119</vt:lpwstr>
  </property>
</Properties>
</file>